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62" r:id="rId10"/>
    <p:sldId id="263" r:id="rId11"/>
    <p:sldId id="264" r:id="rId12"/>
    <p:sldId id="271" r:id="rId13"/>
    <p:sldId id="272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02D39EAB-061A-44B7-88BD-03D47D7AE08E}" type="datetimeFigureOut">
              <a:rPr lang="es-CO" smtClean="0"/>
              <a:t>23/03/2015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3032-12CD-4CC4-AA9D-959A3908E75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png"/><Relationship Id="rId2" Type="http://schemas.openxmlformats.org/officeDocument/2006/relationships/hyperlink" Target="http://www.vitutor.com/fun/2/c_1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vitutor.com/fun/2/c_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-900000">
            <a:off x="357396" y="1511878"/>
            <a:ext cx="5985159" cy="1606102"/>
          </a:xfrm>
        </p:spPr>
        <p:txBody>
          <a:bodyPr>
            <a:noAutofit/>
          </a:bodyPr>
          <a:lstStyle/>
          <a:p>
            <a:r>
              <a:rPr lang="es-CO" sz="7200" dirty="0" smtClean="0"/>
              <a:t>FUNCIONES</a:t>
            </a:r>
            <a:endParaRPr lang="es-CO" sz="7200" dirty="0"/>
          </a:p>
        </p:txBody>
      </p:sp>
    </p:spTree>
    <p:extLst>
      <p:ext uri="{BB962C8B-B14F-4D97-AF65-F5344CB8AC3E}">
        <p14:creationId xmlns:p14="http://schemas.microsoft.com/office/powerpoint/2010/main" val="103757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1.4. Funciones algebraicas a trozos o por partes</a:t>
            </a:r>
            <a:endParaRPr lang="es-CO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4800" y="-1335003"/>
            <a:ext cx="4658735" cy="7644323"/>
          </a:xfrm>
        </p:spPr>
        <p:txBody>
          <a:bodyPr/>
          <a:lstStyle/>
          <a:p>
            <a:pPr marL="0" indent="0">
              <a:buNone/>
            </a:pPr>
            <a:r>
              <a:rPr lang="es-ES" sz="1600" dirty="0" smtClean="0">
                <a:effectLst/>
              </a:rPr>
              <a:t>Son </a:t>
            </a:r>
            <a:r>
              <a:rPr lang="es-ES" sz="1600" dirty="0">
                <a:effectLst/>
              </a:rPr>
              <a:t>funciones definidas por distintos criterios, según los intervalos que se consideren.</a:t>
            </a:r>
          </a:p>
          <a:p>
            <a:pPr marL="0" indent="0">
              <a:buNone/>
            </a:pPr>
            <a:r>
              <a:rPr lang="es-ES" sz="1600" b="1" u="sng" dirty="0">
                <a:effectLst/>
                <a:hlinkClick r:id="rId2" tooltip="Funciones en valor absoluto"/>
              </a:rPr>
              <a:t>Funciones en valor </a:t>
            </a:r>
            <a:r>
              <a:rPr lang="es-ES" sz="1600" b="1" u="sng" dirty="0" smtClean="0">
                <a:effectLst/>
                <a:hlinkClick r:id="rId2" tooltip="Funciones en valor absoluto"/>
              </a:rPr>
              <a:t>absoluto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4 Imagen" descr="Función en valor absolut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451" y="1268760"/>
            <a:ext cx="2160240" cy="52008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451" y="1788840"/>
            <a:ext cx="2160240" cy="42921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</p:pic>
      <p:pic>
        <p:nvPicPr>
          <p:cNvPr id="8" name="7 Imagen" descr="intervalo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207" y="2420888"/>
            <a:ext cx="3192197" cy="694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718" y="3284984"/>
            <a:ext cx="3280687" cy="65042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208" y="4077071"/>
            <a:ext cx="3192196" cy="189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5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79028" y="959716"/>
            <a:ext cx="4658735" cy="5077623"/>
          </a:xfrm>
        </p:spPr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rgbClr val="00B0F0"/>
                </a:solidFill>
              </a:rPr>
              <a:t>Funciones definidas a trozos</a:t>
            </a:r>
          </a:p>
          <a:p>
            <a:pPr marL="0" indent="0">
              <a:buNone/>
            </a:pPr>
            <a:r>
              <a:rPr lang="es-ES" dirty="0"/>
              <a:t>Son funciones definidas por distintos criterios, según los intervalos que se consideren.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dominio lo forman todos los números reales menos el 2.</a:t>
            </a:r>
            <a:endParaRPr lang="es-C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34922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2266918"/>
            <a:ext cx="2763341" cy="299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7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2D050"/>
                </a:solidFill>
                <a:latin typeface="Comic Sans MS" pitchFamily="66" charset="0"/>
              </a:rPr>
              <a:t>2.0.  funciones trascendentes</a:t>
            </a:r>
            <a:r>
              <a:rPr lang="es-ES" dirty="0" smtClean="0"/>
              <a:t>.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79028" y="476672"/>
            <a:ext cx="5413452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ES" sz="3300" b="1" dirty="0">
              <a:effectLst/>
            </a:endParaRPr>
          </a:p>
          <a:p>
            <a:pPr marL="0" indent="0" algn="just">
              <a:buNone/>
            </a:pPr>
            <a:r>
              <a:rPr lang="es-ES" sz="3300" dirty="0">
                <a:effectLst/>
                <a:latin typeface="Comic Sans MS" pitchFamily="66" charset="0"/>
              </a:rPr>
              <a:t>La variable independiente figura como exponente, o como índice de la raíz, o se halla afectada del signo logaritmo o de cualquiera de los signos que emplea la trigonometría</a:t>
            </a:r>
            <a:r>
              <a:rPr lang="es-ES" sz="3300" dirty="0" smtClean="0">
                <a:effectLst/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s-ES" sz="3300" b="1" dirty="0" smtClean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33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2..1 </a:t>
            </a:r>
            <a:r>
              <a:rPr lang="es-ES" sz="33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Funciones </a:t>
            </a:r>
            <a:r>
              <a:rPr lang="es-ES" sz="33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exponenciales</a:t>
            </a:r>
          </a:p>
          <a:p>
            <a:pPr marL="0" indent="0">
              <a:buNone/>
            </a:pPr>
            <a:endParaRPr lang="es-ES" sz="33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>
              <a:buNone/>
            </a:pPr>
            <a:endParaRPr lang="es-ES" sz="33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s-ES" sz="3300" dirty="0">
                <a:effectLst/>
                <a:latin typeface="Comic Sans MS" pitchFamily="66" charset="0"/>
              </a:rPr>
              <a:t>Sea a un número real positivo. La función que a cada número real x le hace corresponder la potencia </a:t>
            </a:r>
            <a:r>
              <a:rPr lang="es-ES" sz="3300" dirty="0" err="1">
                <a:effectLst/>
                <a:latin typeface="Comic Sans MS" pitchFamily="66" charset="0"/>
              </a:rPr>
              <a:t>a</a:t>
            </a:r>
            <a:r>
              <a:rPr lang="es-ES" sz="3300" baseline="30000" dirty="0" err="1">
                <a:effectLst/>
                <a:latin typeface="Comic Sans MS" pitchFamily="66" charset="0"/>
              </a:rPr>
              <a:t>x</a:t>
            </a:r>
            <a:r>
              <a:rPr lang="es-ES" sz="3300" baseline="30000" dirty="0">
                <a:effectLst/>
                <a:latin typeface="Comic Sans MS" pitchFamily="66" charset="0"/>
              </a:rPr>
              <a:t> </a:t>
            </a:r>
            <a:r>
              <a:rPr lang="es-ES" sz="3300" dirty="0">
                <a:effectLst/>
                <a:latin typeface="Comic Sans MS" pitchFamily="66" charset="0"/>
              </a:rPr>
              <a:t>se llama </a:t>
            </a:r>
            <a:r>
              <a:rPr lang="es-ES" sz="3300" i="1" dirty="0">
                <a:effectLst/>
                <a:latin typeface="Comic Sans MS" pitchFamily="66" charset="0"/>
              </a:rPr>
              <a:t>función exponencial de base a y exponente x</a:t>
            </a:r>
            <a:r>
              <a:rPr lang="es-ES" sz="3300" dirty="0">
                <a:effectLst/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s-ES" sz="33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2.2 </a:t>
            </a:r>
            <a:r>
              <a:rPr lang="es-ES" sz="33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Funciones </a:t>
            </a:r>
            <a:r>
              <a:rPr lang="es-ES" sz="33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logarítmicas</a:t>
            </a:r>
          </a:p>
          <a:p>
            <a:pPr marL="0" indent="0">
              <a:buNone/>
            </a:pPr>
            <a:endParaRPr lang="es-ES" sz="33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>
              <a:buNone/>
            </a:pPr>
            <a:endParaRPr lang="es-ES" sz="3300" b="1" dirty="0" smtClean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>
              <a:buNone/>
            </a:pPr>
            <a:endParaRPr lang="es-ES" sz="33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s-ES" sz="3300" dirty="0">
                <a:effectLst/>
                <a:latin typeface="Comic Sans MS" pitchFamily="66" charset="0"/>
              </a:rPr>
              <a:t>La función logarítmica en base a es la función inversa de la exponencial en base a.</a:t>
            </a:r>
          </a:p>
          <a:p>
            <a:endParaRPr lang="es-C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1529953" cy="4564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415" y="4787751"/>
            <a:ext cx="1719721" cy="36944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398" y="5171385"/>
            <a:ext cx="1706737" cy="34584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3168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3928" y="1052736"/>
            <a:ext cx="4658735" cy="507762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ES" b="1" dirty="0">
                <a:solidFill>
                  <a:srgbClr val="FF0000"/>
                </a:solidFill>
                <a:effectLst/>
                <a:latin typeface="Comic Sans MS" pitchFamily="66" charset="0"/>
              </a:rPr>
              <a:t>2.3 Funciones trigonométricas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seno</a:t>
            </a:r>
          </a:p>
          <a:p>
            <a:pPr marL="0" indent="0">
              <a:buNone/>
            </a:pPr>
            <a:r>
              <a:rPr lang="es-ES" dirty="0">
                <a:effectLst/>
              </a:rPr>
              <a:t> </a:t>
            </a:r>
            <a:r>
              <a:rPr lang="es-ES" dirty="0" smtClean="0">
                <a:effectLst/>
              </a:rPr>
              <a:t>    </a:t>
            </a:r>
            <a:r>
              <a:rPr lang="es-ES" dirty="0" smtClean="0">
                <a:effectLst/>
              </a:rPr>
              <a:t>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sen</a:t>
            </a:r>
            <a:r>
              <a:rPr lang="es-ES" dirty="0">
                <a:effectLst/>
              </a:rPr>
              <a:t> x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coseno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     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cos</a:t>
            </a:r>
            <a:r>
              <a:rPr lang="es-ES" dirty="0">
                <a:effectLst/>
              </a:rPr>
              <a:t> x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tangente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     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tg</a:t>
            </a:r>
            <a:r>
              <a:rPr lang="es-ES" dirty="0">
                <a:effectLst/>
              </a:rPr>
              <a:t> x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cosecante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      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cosec</a:t>
            </a:r>
            <a:r>
              <a:rPr lang="es-ES" dirty="0">
                <a:effectLst/>
              </a:rPr>
              <a:t> x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secante</a:t>
            </a:r>
          </a:p>
          <a:p>
            <a:pPr marL="0" indent="0">
              <a:buNone/>
            </a:pPr>
            <a:r>
              <a:rPr lang="es-ES" dirty="0" smtClean="0">
                <a:effectLst/>
              </a:rPr>
              <a:t>     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sec</a:t>
            </a:r>
            <a:r>
              <a:rPr lang="es-ES" dirty="0">
                <a:effectLst/>
              </a:rPr>
              <a:t> x</a:t>
            </a:r>
          </a:p>
          <a:p>
            <a:pPr>
              <a:buFont typeface="Wingdings" pitchFamily="2" charset="2"/>
              <a:buChar char="ü"/>
            </a:pPr>
            <a:r>
              <a:rPr lang="es-ES" b="1" dirty="0">
                <a:effectLst/>
              </a:rPr>
              <a:t>Función cotangente</a:t>
            </a:r>
          </a:p>
          <a:p>
            <a:pPr marL="0" indent="0">
              <a:buNone/>
            </a:pPr>
            <a:r>
              <a:rPr lang="es-ES" smtClean="0">
                <a:effectLst/>
              </a:rPr>
              <a:t>     f(x</a:t>
            </a:r>
            <a:r>
              <a:rPr lang="es-ES" dirty="0">
                <a:effectLst/>
              </a:rPr>
              <a:t>) = </a:t>
            </a:r>
            <a:r>
              <a:rPr lang="es-ES" dirty="0" err="1">
                <a:effectLst/>
              </a:rPr>
              <a:t>cotg</a:t>
            </a:r>
            <a:r>
              <a:rPr lang="es-ES" dirty="0">
                <a:effectLst/>
              </a:rPr>
              <a:t> x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71842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>
                <a:effectLst/>
              </a:rPr>
              <a:t>una </a:t>
            </a:r>
            <a:r>
              <a:rPr lang="es-ES" b="1" dirty="0">
                <a:effectLst/>
              </a:rPr>
              <a:t>función matemática</a:t>
            </a:r>
            <a:r>
              <a:rPr lang="es-ES" dirty="0">
                <a:effectLst/>
              </a:rPr>
              <a:t> es </a:t>
            </a:r>
            <a:r>
              <a:rPr lang="es-ES" dirty="0" smtClean="0">
                <a:effectLst/>
              </a:rPr>
              <a:t>la </a:t>
            </a:r>
            <a:r>
              <a:rPr lang="es-ES" b="1" dirty="0" smtClean="0">
                <a:effectLst/>
              </a:rPr>
              <a:t>correspondencia </a:t>
            </a:r>
            <a:r>
              <a:rPr lang="es-ES" b="1" dirty="0">
                <a:effectLst/>
              </a:rPr>
              <a:t>o relación f de los elementos de un conjunto A con los elementos de un conjunto B</a:t>
            </a:r>
            <a:r>
              <a:rPr lang="es-ES" dirty="0">
                <a:effectLst/>
              </a:rPr>
              <a:t>. Una función cumple con la condición de existencia (todos los elementos de A están relacionados con los elementos de B) y con la condición de unicidad (cada elemento de A está relacionado con un único elemento de B).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800"/>
            <a:ext cx="215281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0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3603521" cy="1695631"/>
          </a:xfrm>
        </p:spPr>
        <p:txBody>
          <a:bodyPr/>
          <a:lstStyle/>
          <a:p>
            <a:r>
              <a:rPr lang="es-ES" dirty="0" smtClean="0"/>
              <a:t>TIPOS  DE FUNCIONES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7585" y="2996952"/>
            <a:ext cx="2308232" cy="2418065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Funciones  </a:t>
            </a:r>
            <a:endParaRPr lang="es-CO" dirty="0"/>
          </a:p>
        </p:txBody>
      </p:sp>
      <p:sp>
        <p:nvSpPr>
          <p:cNvPr id="7" name="6 Abrir llave"/>
          <p:cNvSpPr/>
          <p:nvPr/>
        </p:nvSpPr>
        <p:spPr>
          <a:xfrm>
            <a:off x="2483768" y="2872138"/>
            <a:ext cx="432048" cy="2736304"/>
          </a:xfrm>
          <a:prstGeom prst="leftBrac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82347" y="326610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ALGEBRAICA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2882347" y="498626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TRASCENDENTES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10" name="9 Abrir llave"/>
          <p:cNvSpPr/>
          <p:nvPr/>
        </p:nvSpPr>
        <p:spPr>
          <a:xfrm>
            <a:off x="4211960" y="2658683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CuadroTexto"/>
          <p:cNvSpPr txBox="1"/>
          <p:nvPr/>
        </p:nvSpPr>
        <p:spPr>
          <a:xfrm>
            <a:off x="4408714" y="288894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POLINOMICAS </a:t>
            </a:r>
            <a:endParaRPr lang="es-CO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19464" y="3287876"/>
            <a:ext cx="1473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RACIONALES 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RADICALES 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A TROZOS </a:t>
            </a:r>
            <a:endParaRPr lang="es-CO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5851241" y="2402984"/>
            <a:ext cx="182555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3 Abrir llave"/>
          <p:cNvSpPr/>
          <p:nvPr/>
        </p:nvSpPr>
        <p:spPr>
          <a:xfrm>
            <a:off x="4699281" y="4630872"/>
            <a:ext cx="17748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CuadroTexto"/>
          <p:cNvSpPr txBox="1"/>
          <p:nvPr/>
        </p:nvSpPr>
        <p:spPr>
          <a:xfrm>
            <a:off x="4876766" y="477744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EXPONENCIALES 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LOGARITMICAS 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TRIGONOMETRICAS </a:t>
            </a:r>
            <a:endParaRPr lang="es-CO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064898" y="2658683"/>
            <a:ext cx="1675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CONSTANTES 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DE 1° GRADO</a:t>
            </a:r>
          </a:p>
          <a:p>
            <a:r>
              <a:rPr lang="es-CO" sz="1600" dirty="0" smtClean="0">
                <a:latin typeface="Calibri" pitchFamily="34" charset="0"/>
                <a:cs typeface="Calibri" pitchFamily="34" charset="0"/>
              </a:rPr>
              <a:t>CUADRATICAS </a:t>
            </a:r>
            <a:endParaRPr lang="es-CO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43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7228446">
            <a:off x="-1004618" y="2946790"/>
            <a:ext cx="5064953" cy="1695631"/>
          </a:xfrm>
        </p:spPr>
        <p:txBody>
          <a:bodyPr/>
          <a:lstStyle/>
          <a:p>
            <a:r>
              <a:rPr lang="es-ES" dirty="0" smtClean="0">
                <a:solidFill>
                  <a:srgbClr val="00B050"/>
                </a:solidFill>
                <a:latin typeface="Comic Sans MS" pitchFamily="66" charset="0"/>
              </a:rPr>
              <a:t>1. 0.  Funciones Algebraicas</a:t>
            </a:r>
            <a:endParaRPr lang="es-CO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9912" y="620688"/>
            <a:ext cx="5112568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smtClean="0">
                <a:latin typeface="Comic Sans MS" pitchFamily="66" charset="0"/>
              </a:rPr>
              <a:t>En </a:t>
            </a:r>
            <a:r>
              <a:rPr lang="es-ES" sz="1800" dirty="0">
                <a:latin typeface="Comic Sans MS" pitchFamily="66" charset="0"/>
              </a:rPr>
              <a:t>las funciones algebraicas las operaciones que hay que efectuar con la variable independiente son: la adición, sustracción, multiplicación, división, potenciación y radicación</a:t>
            </a:r>
            <a:r>
              <a:rPr lang="es-ES" sz="1800" dirty="0" smtClean="0">
                <a:latin typeface="Comic Sans MS" pitchFamily="66" charset="0"/>
              </a:rPr>
              <a:t>.</a:t>
            </a:r>
            <a:endParaRPr lang="es-ES" sz="1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1800" dirty="0">
                <a:latin typeface="Comic Sans MS" pitchFamily="66" charset="0"/>
              </a:rPr>
              <a:t>Las funciones algebraicas pueden ser:</a:t>
            </a:r>
          </a:p>
          <a:p>
            <a:pPr>
              <a:buFont typeface="Wingdings" pitchFamily="2" charset="2"/>
              <a:buChar char="ü"/>
            </a:pPr>
            <a:r>
              <a:rPr lang="es-ES" sz="1800" dirty="0" smtClean="0">
                <a:latin typeface="Comic Sans MS" pitchFamily="66" charset="0"/>
              </a:rPr>
              <a:t>Funciones </a:t>
            </a:r>
            <a:r>
              <a:rPr lang="es-ES" sz="1800" dirty="0">
                <a:latin typeface="Comic Sans MS" pitchFamily="66" charset="0"/>
              </a:rPr>
              <a:t>explícitas</a:t>
            </a:r>
          </a:p>
          <a:p>
            <a:pPr marL="0" indent="0">
              <a:buNone/>
            </a:pPr>
            <a:r>
              <a:rPr lang="es-ES" sz="1800" dirty="0" smtClean="0">
                <a:latin typeface="Comic Sans MS" pitchFamily="66" charset="0"/>
              </a:rPr>
              <a:t>Si </a:t>
            </a:r>
            <a:r>
              <a:rPr lang="es-ES" sz="1800" dirty="0">
                <a:latin typeface="Comic Sans MS" pitchFamily="66" charset="0"/>
              </a:rPr>
              <a:t>se pueden obtener las imágenes de x por simple sustitución.</a:t>
            </a:r>
          </a:p>
          <a:p>
            <a:pPr marL="0" indent="0">
              <a:buNone/>
            </a:pPr>
            <a:r>
              <a:rPr lang="es-ES" sz="1800" dirty="0" smtClean="0">
                <a:latin typeface="Comic Sans MS" pitchFamily="66" charset="0"/>
              </a:rPr>
              <a:t>f(x</a:t>
            </a:r>
            <a:r>
              <a:rPr lang="es-ES" sz="1800" dirty="0">
                <a:latin typeface="Comic Sans MS" pitchFamily="66" charset="0"/>
              </a:rPr>
              <a:t>) = 5x − 2</a:t>
            </a:r>
          </a:p>
          <a:p>
            <a:pPr>
              <a:buFont typeface="Wingdings" pitchFamily="2" charset="2"/>
              <a:buChar char="ü"/>
            </a:pPr>
            <a:r>
              <a:rPr lang="es-ES" sz="1800" dirty="0" smtClean="0">
                <a:latin typeface="Comic Sans MS" pitchFamily="66" charset="0"/>
              </a:rPr>
              <a:t>Funciones </a:t>
            </a:r>
            <a:r>
              <a:rPr lang="es-ES" sz="1800" dirty="0">
                <a:latin typeface="Comic Sans MS" pitchFamily="66" charset="0"/>
              </a:rPr>
              <a:t>implícitas</a:t>
            </a:r>
          </a:p>
          <a:p>
            <a:pPr marL="0" indent="0" algn="just">
              <a:buNone/>
            </a:pPr>
            <a:r>
              <a:rPr lang="es-ES" sz="1800" dirty="0" smtClean="0">
                <a:latin typeface="Comic Sans MS" pitchFamily="66" charset="0"/>
              </a:rPr>
              <a:t>Si </a:t>
            </a:r>
            <a:r>
              <a:rPr lang="es-ES" sz="1800" dirty="0">
                <a:latin typeface="Comic Sans MS" pitchFamily="66" charset="0"/>
              </a:rPr>
              <a:t>no se pueden obtener las imágenes de x por simple sustitución, sino que es preciso efectuar operaciones.</a:t>
            </a:r>
          </a:p>
          <a:p>
            <a:pPr marL="0" indent="0">
              <a:buNone/>
            </a:pPr>
            <a:r>
              <a:rPr lang="es-ES" sz="1800" dirty="0" smtClean="0">
                <a:latin typeface="Comic Sans MS" pitchFamily="66" charset="0"/>
              </a:rPr>
              <a:t>5x </a:t>
            </a:r>
            <a:r>
              <a:rPr lang="es-ES" sz="1800" dirty="0">
                <a:latin typeface="Comic Sans MS" pitchFamily="66" charset="0"/>
              </a:rPr>
              <a:t>− y − 2 = 0</a:t>
            </a:r>
            <a:endParaRPr lang="es-CO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6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7029856">
            <a:off x="-966245" y="2758821"/>
            <a:ext cx="5064953" cy="1979027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1.1.  Funciones </a:t>
            </a: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Polinomicas</a:t>
            </a:r>
            <a:endParaRPr lang="es-CO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507594" y="476672"/>
                <a:ext cx="5636406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sz="1700" dirty="0" smtClean="0">
                    <a:latin typeface="Comic Sans MS" pitchFamily="66" charset="0"/>
                  </a:rPr>
                  <a:t>Son </a:t>
                </a:r>
                <a:r>
                  <a:rPr lang="es-ES" sz="1700" dirty="0">
                    <a:latin typeface="Comic Sans MS" pitchFamily="66" charset="0"/>
                  </a:rPr>
                  <a:t>las funciones que vienen definidas por un polinomio.</a:t>
                </a:r>
              </a:p>
              <a:p>
                <a:pPr marL="0" indent="0" algn="just">
                  <a:buNone/>
                </a:pPr>
                <a:r>
                  <a:rPr lang="es-ES" sz="1700" dirty="0" smtClean="0">
                    <a:latin typeface="Comic Sans MS" pitchFamily="66" charset="0"/>
                  </a:rPr>
                  <a:t>f(x</a:t>
                </a:r>
                <a:r>
                  <a:rPr lang="es-ES" sz="1700" dirty="0">
                    <a:latin typeface="Comic Sans MS" pitchFamily="66" charset="0"/>
                  </a:rPr>
                  <a:t>) = </a:t>
                </a:r>
                <a:r>
                  <a:rPr lang="es-CO" sz="1800" b="1" dirty="0" err="1"/>
                  <a:t>anx</a:t>
                </a:r>
                <a:r>
                  <a:rPr lang="es-CO" sz="1800" b="1" dirty="0"/>
                  <a:t>ⁿ + an-1xⁿˉ¹ + an-2xⁿˉ² +…. a1x + a0</a:t>
                </a:r>
                <a:endParaRPr lang="es-CO" sz="1800" b="1" dirty="0">
                  <a:ea typeface="Tahoma" pitchFamily="34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s-ES" sz="1700" dirty="0" smtClean="0">
                    <a:latin typeface="Comic Sans MS" pitchFamily="66" charset="0"/>
                  </a:rPr>
                  <a:t>Su </a:t>
                </a:r>
                <a:r>
                  <a:rPr lang="es-ES" sz="1700" dirty="0">
                    <a:latin typeface="Comic Sans MS" pitchFamily="66" charset="0"/>
                  </a:rPr>
                  <a:t>dominio es R, es decir, cualquier número real tiene imagen.</a:t>
                </a:r>
              </a:p>
              <a:p>
                <a:pPr marL="0" indent="0">
                  <a:buNone/>
                </a:pPr>
                <a:r>
                  <a:rPr lang="es-ES" sz="17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1.1.1 </a:t>
                </a:r>
                <a:r>
                  <a:rPr lang="es-ES" sz="1700" dirty="0">
                    <a:solidFill>
                      <a:srgbClr val="FF0000"/>
                    </a:solidFill>
                    <a:latin typeface="Comic Sans MS" pitchFamily="66" charset="0"/>
                  </a:rPr>
                  <a:t>Funciones </a:t>
                </a:r>
                <a:r>
                  <a:rPr lang="es-ES" sz="17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constantes</a:t>
                </a:r>
              </a:p>
              <a:p>
                <a:pPr marL="0" indent="0">
                  <a:buNone/>
                </a:pPr>
                <a:r>
                  <a:rPr lang="es-ES" sz="1700" dirty="0" smtClean="0">
                    <a:latin typeface="Comic Sans MS" pitchFamily="66" charset="0"/>
                  </a:rPr>
                  <a:t>El </a:t>
                </a:r>
                <a:r>
                  <a:rPr lang="es-ES" sz="1700" dirty="0">
                    <a:latin typeface="Comic Sans MS" pitchFamily="66" charset="0"/>
                  </a:rPr>
                  <a:t>criterio viene dado por un número real</a:t>
                </a:r>
                <a:r>
                  <a:rPr lang="es-ES" sz="1700" dirty="0" smtClean="0">
                    <a:latin typeface="Comic Sans MS" pitchFamily="66" charset="0"/>
                  </a:rPr>
                  <a:t>. f(x</a:t>
                </a:r>
                <a:r>
                  <a:rPr lang="es-ES" sz="1700" dirty="0">
                    <a:latin typeface="Comic Sans MS" pitchFamily="66" charset="0"/>
                  </a:rPr>
                  <a:t>)= k</a:t>
                </a:r>
              </a:p>
              <a:p>
                <a:pPr marL="0" indent="0">
                  <a:buNone/>
                </a:pPr>
                <a:r>
                  <a:rPr lang="es-ES" sz="1700" dirty="0" smtClean="0">
                    <a:latin typeface="Comic Sans MS" pitchFamily="66" charset="0"/>
                  </a:rPr>
                  <a:t>La </a:t>
                </a:r>
                <a:r>
                  <a:rPr lang="es-ES" sz="1700" dirty="0">
                    <a:latin typeface="Comic Sans MS" pitchFamily="66" charset="0"/>
                  </a:rPr>
                  <a:t>gráfica es una recta horizontal paralela </a:t>
                </a:r>
                <a:r>
                  <a:rPr lang="es-ES" sz="1700" dirty="0" smtClean="0">
                    <a:latin typeface="Comic Sans MS" pitchFamily="66" charset="0"/>
                  </a:rPr>
                  <a:t>al </a:t>
                </a:r>
                <a:r>
                  <a:rPr lang="es-ES" sz="1700" dirty="0">
                    <a:latin typeface="Comic Sans MS" pitchFamily="66" charset="0"/>
                  </a:rPr>
                  <a:t>eje de abscisas</a:t>
                </a:r>
                <a:r>
                  <a:rPr lang="es-ES" sz="1700" dirty="0" smtClean="0">
                    <a:latin typeface="Comic Sans MS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s-ES" sz="1600" dirty="0" smtClean="0">
                    <a:latin typeface="Comic Sans MS" pitchFamily="66" charset="0"/>
                  </a:rPr>
                  <a:t>Ejemplo</a:t>
                </a:r>
                <a:r>
                  <a:rPr lang="es-ES" sz="1600" dirty="0" smtClean="0">
                    <a:latin typeface="Comic Sans MS" pitchFamily="66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CO" sz="16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CO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16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CO" sz="1600" b="0" i="1" smtClean="0">
                        <a:latin typeface="Cambria Math"/>
                      </a:rPr>
                      <m:t>=3</m:t>
                    </m:r>
                  </m:oMath>
                </a14:m>
                <a:endParaRPr lang="es-ES" sz="1600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29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29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2900" dirty="0" smtClean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29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7594" y="476672"/>
                <a:ext cx="5636406" cy="6120680"/>
              </a:xfrm>
              <a:blipFill rotWithShape="1">
                <a:blip r:embed="rId2"/>
                <a:stretch>
                  <a:fillRect l="-757" r="-75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67240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18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547664" y="959716"/>
                <a:ext cx="6590099" cy="50776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s-ES" sz="1900" b="1" dirty="0" smtClean="0">
                  <a:solidFill>
                    <a:srgbClr val="FF0000"/>
                  </a:solidFill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1900" b="1" dirty="0">
                  <a:solidFill>
                    <a:srgbClr val="FF0000"/>
                  </a:solidFill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1900" b="1" dirty="0" smtClean="0">
                  <a:solidFill>
                    <a:srgbClr val="FF0000"/>
                  </a:solidFill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s-ES" sz="1900" b="1" dirty="0" smtClean="0">
                    <a:solidFill>
                      <a:srgbClr val="FF0000"/>
                    </a:solidFill>
                    <a:effectLst/>
                    <a:latin typeface="Comic Sans MS" pitchFamily="66" charset="0"/>
                  </a:rPr>
                  <a:t>1.1.2 </a:t>
                </a:r>
                <a:r>
                  <a:rPr lang="es-ES" sz="1900" b="1" dirty="0">
                    <a:solidFill>
                      <a:srgbClr val="FF0000"/>
                    </a:solidFill>
                    <a:effectLst/>
                    <a:latin typeface="Comic Sans MS" pitchFamily="66" charset="0"/>
                  </a:rPr>
                  <a:t>Funciones </a:t>
                </a:r>
                <a:r>
                  <a:rPr lang="es-ES" sz="1900" b="1" dirty="0" err="1">
                    <a:solidFill>
                      <a:srgbClr val="FF0000"/>
                    </a:solidFill>
                    <a:effectLst/>
                    <a:latin typeface="Comic Sans MS" pitchFamily="66" charset="0"/>
                  </a:rPr>
                  <a:t>polinómica</a:t>
                </a:r>
                <a:r>
                  <a:rPr lang="es-ES" sz="1900" b="1" dirty="0">
                    <a:solidFill>
                      <a:srgbClr val="FF0000"/>
                    </a:solidFill>
                    <a:effectLst/>
                    <a:latin typeface="Comic Sans MS" pitchFamily="66" charset="0"/>
                  </a:rPr>
                  <a:t> de primer grado</a:t>
                </a:r>
              </a:p>
              <a:p>
                <a:pPr marL="0" indent="0">
                  <a:buNone/>
                </a:pPr>
                <a:r>
                  <a:rPr lang="es-ES" sz="1900" b="1" dirty="0">
                    <a:effectLst/>
                    <a:latin typeface="Comic Sans MS" pitchFamily="66" charset="0"/>
                  </a:rPr>
                  <a:t>f(x) = mx + </a:t>
                </a:r>
                <a:r>
                  <a:rPr lang="es-ES" sz="1900" b="1" dirty="0" smtClean="0">
                    <a:effectLst/>
                    <a:latin typeface="Comic Sans MS" pitchFamily="66" charset="0"/>
                  </a:rPr>
                  <a:t>b</a:t>
                </a:r>
                <a:endParaRPr lang="es-ES" sz="1900" dirty="0"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s-ES" sz="1900" dirty="0">
                    <a:effectLst/>
                    <a:latin typeface="Comic Sans MS" pitchFamily="66" charset="0"/>
                  </a:rPr>
                  <a:t>Su gráfica es una recta oblicua, que queda definida por dos puntos de la función.</a:t>
                </a:r>
              </a:p>
              <a:p>
                <a:pPr marL="0" indent="0">
                  <a:buNone/>
                </a:pPr>
                <a:r>
                  <a:rPr lang="es-ES" sz="1900" dirty="0">
                    <a:effectLst/>
                    <a:latin typeface="Comic Sans MS" pitchFamily="66" charset="0"/>
                  </a:rPr>
                  <a:t>Son funciones de este tipo las siguientes:</a:t>
                </a:r>
              </a:p>
              <a:p>
                <a:pPr marL="0" indent="0">
                  <a:buNone/>
                </a:pPr>
                <a:r>
                  <a:rPr lang="es-ES" sz="1900" b="1" u="sng" dirty="0" smtClean="0">
                    <a:effectLst/>
                    <a:latin typeface="Comic Sans MS" pitchFamily="66" charset="0"/>
                    <a:hlinkClick r:id="rId2" tooltip="Función lineal"/>
                  </a:rPr>
                  <a:t>Función </a:t>
                </a:r>
                <a:r>
                  <a:rPr lang="es-ES" sz="1900" b="1" u="sng" dirty="0">
                    <a:effectLst/>
                    <a:latin typeface="Comic Sans MS" pitchFamily="66" charset="0"/>
                    <a:hlinkClick r:id="rId2" tooltip="Función lineal"/>
                  </a:rPr>
                  <a:t>lineal</a:t>
                </a:r>
                <a:r>
                  <a:rPr lang="es-ES" sz="1900" dirty="0">
                    <a:effectLst/>
                    <a:latin typeface="Comic Sans MS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s-ES" sz="1900" b="1" u="sng" dirty="0">
                    <a:effectLst/>
                    <a:latin typeface="Comic Sans MS" pitchFamily="66" charset="0"/>
                    <a:hlinkClick r:id="rId2" tooltip="Función identidad"/>
                  </a:rPr>
                  <a:t>Función identidad</a:t>
                </a:r>
                <a:r>
                  <a:rPr lang="es-ES" sz="1900" dirty="0" smtClean="0">
                    <a:effectLst/>
                    <a:latin typeface="Comic Sans MS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s-ES" sz="1900" dirty="0" smtClean="0"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s-ES" sz="1900" dirty="0" smtClean="0">
                    <a:effectLst/>
                    <a:latin typeface="Comic Sans MS" pitchFamily="66" charset="0"/>
                  </a:rPr>
                  <a:t>Ejemplo</a:t>
                </a:r>
                <a:r>
                  <a:rPr lang="es-ES" sz="1900" dirty="0" smtClean="0">
                    <a:effectLst/>
                    <a:latin typeface="Comic Sans MS" pitchFamily="66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s-CO" sz="1900" b="0" i="1" smtClean="0">
                        <a:effectLst/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CO" sz="1900" b="0" i="1" smtClean="0">
                            <a:effectLst/>
                            <a:latin typeface="Cambria Math"/>
                          </a:rPr>
                        </m:ctrlPr>
                      </m:dPr>
                      <m:e>
                        <m:r>
                          <a:rPr lang="es-CO" sz="1900" b="0" i="1" smtClean="0">
                            <a:effectLst/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CO" sz="1900" b="0" i="1" smtClean="0">
                        <a:effectLst/>
                        <a:latin typeface="Cambria Math"/>
                      </a:rPr>
                      <m:t>=2</m:t>
                    </m:r>
                    <m:r>
                      <a:rPr lang="es-CO" sz="1900" b="0" i="1" smtClean="0">
                        <a:effectLst/>
                        <a:latin typeface="Cambria Math"/>
                      </a:rPr>
                      <m:t>𝑥</m:t>
                    </m:r>
                    <m:r>
                      <a:rPr lang="es-CO" sz="1900" b="0" i="1" smtClean="0">
                        <a:effectLst/>
                        <a:latin typeface="Cambria Math"/>
                      </a:rPr>
                      <m:t>−1</m:t>
                    </m:r>
                  </m:oMath>
                </a14:m>
                <a:endParaRPr lang="es-ES" sz="1900" dirty="0" smtClean="0"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dirty="0">
                  <a:effectLst/>
                </a:endParaRPr>
              </a:p>
              <a:p>
                <a:endParaRPr lang="es-ES" dirty="0" smtClean="0">
                  <a:effectLst/>
                </a:endParaRPr>
              </a:p>
              <a:p>
                <a:endParaRPr lang="es-ES" dirty="0">
                  <a:effectLst/>
                </a:endParaRPr>
              </a:p>
              <a:p>
                <a:endParaRPr lang="es-CO" dirty="0"/>
              </a:p>
            </p:txBody>
          </p:sp>
        </mc:Choice>
        <mc:Fallback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664" y="959716"/>
                <a:ext cx="6590099" cy="5077623"/>
              </a:xfrm>
              <a:blipFill rotWithShape="1">
                <a:blip r:embed="rId3"/>
                <a:stretch>
                  <a:fillRect l="-925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364502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0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35896" y="260648"/>
            <a:ext cx="5256584" cy="5581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1.1.3 </a:t>
            </a:r>
            <a:r>
              <a:rPr lang="es-ES" dirty="0">
                <a:solidFill>
                  <a:srgbClr val="FF0000"/>
                </a:solidFill>
                <a:latin typeface="Comic Sans MS" pitchFamily="66" charset="0"/>
              </a:rPr>
              <a:t>Funciones cuadráticas</a:t>
            </a:r>
          </a:p>
          <a:p>
            <a:pPr marL="0" indent="0">
              <a:buNone/>
            </a:pPr>
            <a:r>
              <a:rPr lang="es-ES" sz="2000" dirty="0" smtClean="0">
                <a:latin typeface="Comic Sans MS" pitchFamily="66" charset="0"/>
              </a:rPr>
              <a:t>f(x</a:t>
            </a:r>
            <a:r>
              <a:rPr lang="es-ES" sz="2000" dirty="0">
                <a:latin typeface="Comic Sans MS" pitchFamily="66" charset="0"/>
              </a:rPr>
              <a:t>) = ax² + </a:t>
            </a:r>
            <a:r>
              <a:rPr lang="es-ES" sz="2000" dirty="0" err="1">
                <a:latin typeface="Comic Sans MS" pitchFamily="66" charset="0"/>
              </a:rPr>
              <a:t>bx</a:t>
            </a:r>
            <a:r>
              <a:rPr lang="es-ES" sz="2000" dirty="0">
                <a:latin typeface="Comic Sans MS" pitchFamily="66" charset="0"/>
              </a:rPr>
              <a:t> + c</a:t>
            </a:r>
          </a:p>
          <a:p>
            <a:pPr marL="0" indent="0">
              <a:buNone/>
            </a:pPr>
            <a:r>
              <a:rPr lang="es-ES" sz="2000" dirty="0" smtClean="0">
                <a:latin typeface="Comic Sans MS" pitchFamily="66" charset="0"/>
              </a:rPr>
              <a:t>Son </a:t>
            </a:r>
            <a:r>
              <a:rPr lang="es-ES" sz="2000" dirty="0">
                <a:latin typeface="Comic Sans MS" pitchFamily="66" charset="0"/>
              </a:rPr>
              <a:t>funciones </a:t>
            </a:r>
            <a:r>
              <a:rPr lang="es-ES" sz="2000" dirty="0" err="1">
                <a:latin typeface="Comic Sans MS" pitchFamily="66" charset="0"/>
              </a:rPr>
              <a:t>polinómicas</a:t>
            </a:r>
            <a:r>
              <a:rPr lang="es-ES" sz="2000" dirty="0">
                <a:latin typeface="Comic Sans MS" pitchFamily="66" charset="0"/>
              </a:rPr>
              <a:t> </a:t>
            </a:r>
            <a:r>
              <a:rPr lang="es-ES" sz="2000" dirty="0" smtClean="0">
                <a:latin typeface="Comic Sans MS" pitchFamily="66" charset="0"/>
              </a:rPr>
              <a:t>de </a:t>
            </a:r>
            <a:r>
              <a:rPr lang="es-ES" sz="2000" dirty="0">
                <a:latin typeface="Comic Sans MS" pitchFamily="66" charset="0"/>
              </a:rPr>
              <a:t>segundo grado, siendo su gráfica una parábola</a:t>
            </a:r>
            <a:r>
              <a:rPr lang="es-ES" sz="1800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s-ES" sz="1800" dirty="0" smtClean="0">
                <a:latin typeface="Comic Sans MS" pitchFamily="66" charset="0"/>
              </a:rPr>
              <a:t>Ejemplo</a:t>
            </a:r>
            <a:r>
              <a:rPr lang="es-ES" sz="1800" dirty="0" smtClean="0">
                <a:latin typeface="Comic Sans MS" pitchFamily="66" charset="0"/>
              </a:rPr>
              <a:t>:</a:t>
            </a:r>
          </a:p>
          <a:p>
            <a:endParaRPr lang="es-ES" sz="1800" dirty="0">
              <a:latin typeface="Comic Sans MS" pitchFamily="66" charset="0"/>
            </a:endParaRPr>
          </a:p>
          <a:p>
            <a:pPr marL="0" indent="0">
              <a:buNone/>
            </a:pPr>
            <a:endParaRPr lang="es-ES" sz="1800" dirty="0" smtClean="0">
              <a:latin typeface="Comic Sans MS" pitchFamily="66" charset="0"/>
            </a:endParaRPr>
          </a:p>
          <a:p>
            <a:endParaRPr lang="es-ES" sz="1800" dirty="0">
              <a:latin typeface="Comic Sans MS" pitchFamily="66" charset="0"/>
            </a:endParaRPr>
          </a:p>
          <a:p>
            <a:endParaRPr lang="es-CO" sz="18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291465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50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1.2. Funciones Racionales</a:t>
            </a:r>
            <a:endParaRPr lang="es-CO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479028" y="476672"/>
                <a:ext cx="5197428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sz="1800" dirty="0" smtClean="0">
                    <a:effectLst/>
                    <a:latin typeface="Comic Sans MS" pitchFamily="66" charset="0"/>
                  </a:rPr>
                  <a:t>El </a:t>
                </a:r>
                <a:r>
                  <a:rPr lang="es-ES" sz="1800" dirty="0">
                    <a:effectLst/>
                    <a:latin typeface="Comic Sans MS" pitchFamily="66" charset="0"/>
                  </a:rPr>
                  <a:t>criterio viene dado por un cociente entre polinomios</a:t>
                </a:r>
                <a:r>
                  <a:rPr lang="es-ES" sz="1800" dirty="0" smtClean="0">
                    <a:effectLst/>
                    <a:latin typeface="Comic Sans MS" pitchFamily="66" charset="0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effectLst/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CO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CO" b="0" i="1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𝑝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𝑥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𝑞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𝑥</m:t>
                          </m:r>
                          <m:r>
                            <a:rPr lang="es-CO" b="0" i="1" smtClean="0">
                              <a:effectLst/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ES" dirty="0">
                  <a:effectLst/>
                  <a:latin typeface="Comic Sans MS" pitchFamily="66" charset="0"/>
                </a:endParaRPr>
              </a:p>
              <a:p>
                <a:pPr marL="0" indent="0" algn="just">
                  <a:buNone/>
                </a:pPr>
                <a:r>
                  <a:rPr lang="es-ES" sz="1800" dirty="0" smtClean="0">
                    <a:effectLst/>
                    <a:latin typeface="Comic Sans MS" pitchFamily="66" charset="0"/>
                  </a:rPr>
                  <a:t>El </a:t>
                </a:r>
                <a:r>
                  <a:rPr lang="es-ES" sz="1800" dirty="0">
                    <a:effectLst/>
                    <a:latin typeface="Comic Sans MS" pitchFamily="66" charset="0"/>
                  </a:rPr>
                  <a:t>dominio lo forman todos los números reales excepto los valores de x que anulan el </a:t>
                </a:r>
                <a:r>
                  <a:rPr lang="es-ES" sz="1800" dirty="0" smtClean="0">
                    <a:effectLst/>
                    <a:latin typeface="Comic Sans MS" pitchFamily="66" charset="0"/>
                  </a:rPr>
                  <a:t>denominador.</a:t>
                </a:r>
              </a:p>
              <a:p>
                <a:pPr marL="0" indent="0">
                  <a:buNone/>
                </a:pPr>
                <a:endParaRPr lang="es-ES" sz="1800" dirty="0"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es-ES" sz="1800" dirty="0" smtClean="0">
                    <a:effectLst/>
                    <a:latin typeface="Comic Sans MS" pitchFamily="66" charset="0"/>
                  </a:rPr>
                  <a:t> </a:t>
                </a:r>
                <a:r>
                  <a:rPr lang="es-ES" sz="1800" dirty="0" smtClean="0">
                    <a:effectLst/>
                    <a:latin typeface="Comic Sans MS" pitchFamily="66" charset="0"/>
                  </a:rPr>
                  <a:t>Ejemplo:</a:t>
                </a:r>
              </a:p>
              <a:p>
                <a:endParaRPr lang="es-ES" sz="1800" dirty="0">
                  <a:effectLst/>
                  <a:latin typeface="Comic Sans MS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O" sz="2400" i="1">
                          <a:effectLst/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CO" sz="2400" i="1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CO" sz="2400" i="1">
                              <a:effectLst/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CO" sz="2400" i="1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O" sz="2400" i="1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4</m:t>
                          </m:r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𝑥</m:t>
                          </m:r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2</m:t>
                          </m:r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𝑥</m:t>
                          </m:r>
                          <m:r>
                            <a:rPr lang="es-CO" sz="2400" b="0" i="1" smtClean="0">
                              <a:effectLst/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ES" sz="2400" dirty="0">
                  <a:effectLst/>
                  <a:latin typeface="Comic Sans MS" pitchFamily="66" charset="0"/>
                </a:endParaRPr>
              </a:p>
              <a:p>
                <a:endParaRPr lang="es-ES" sz="1800" dirty="0">
                  <a:effectLst/>
                  <a:latin typeface="Comic Sans MS" pitchFamily="66" charset="0"/>
                </a:endParaRPr>
              </a:p>
              <a:p>
                <a:endParaRPr lang="es-CO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4" name="3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9028" y="476672"/>
                <a:ext cx="5197428" cy="6120680"/>
              </a:xfrm>
              <a:blipFill rotWithShape="1">
                <a:blip r:embed="rId2"/>
                <a:stretch>
                  <a:fillRect l="-1056" r="-93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98861"/>
            <a:ext cx="3011041" cy="298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7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1.3. funciones Radicales</a:t>
            </a:r>
            <a:endParaRPr lang="es-CO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3623044" y="188640"/>
                <a:ext cx="5485460" cy="63367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sz="1800" dirty="0" smtClean="0">
                    <a:latin typeface="Comic Sans MS" pitchFamily="66" charset="0"/>
                  </a:rPr>
                  <a:t>El </a:t>
                </a:r>
                <a:r>
                  <a:rPr lang="es-ES" sz="1800" dirty="0">
                    <a:latin typeface="Comic Sans MS" pitchFamily="66" charset="0"/>
                  </a:rPr>
                  <a:t>criterio viene dado por la variable x bajo el signo radical.</a:t>
                </a:r>
              </a:p>
              <a:p>
                <a:pPr marL="0" indent="0">
                  <a:buNone/>
                </a:pPr>
                <a:r>
                  <a:rPr lang="es-ES" sz="1800" dirty="0" smtClean="0">
                    <a:latin typeface="Comic Sans MS" pitchFamily="66" charset="0"/>
                  </a:rPr>
                  <a:t>El </a:t>
                </a:r>
                <a:r>
                  <a:rPr lang="es-ES" sz="1800" dirty="0">
                    <a:latin typeface="Comic Sans MS" pitchFamily="66" charset="0"/>
                  </a:rPr>
                  <a:t>dominio de una función irracional de índice impar es R.</a:t>
                </a:r>
              </a:p>
              <a:p>
                <a:pPr marL="0" indent="0" algn="just">
                  <a:buNone/>
                </a:pPr>
                <a:r>
                  <a:rPr lang="es-ES" sz="1800" dirty="0" smtClean="0">
                    <a:latin typeface="Comic Sans MS" pitchFamily="66" charset="0"/>
                  </a:rPr>
                  <a:t>El </a:t>
                </a:r>
                <a:r>
                  <a:rPr lang="es-ES" sz="1800" dirty="0">
                    <a:latin typeface="Comic Sans MS" pitchFamily="66" charset="0"/>
                  </a:rPr>
                  <a:t>dominio de una función irracional de índice par está formado por todos los valores que hacen que el radicando sea mayor o igual que cero</a:t>
                </a:r>
                <a:r>
                  <a:rPr lang="es-ES" sz="1800" dirty="0" smtClean="0">
                    <a:latin typeface="Comic Sans MS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s-ES" sz="1800" dirty="0" smtClean="0">
                    <a:latin typeface="Comic Sans MS" pitchFamily="66" charset="0"/>
                  </a:rPr>
                  <a:t>Ejemplo:</a:t>
                </a:r>
                <a14:m>
                  <m:oMath xmlns:m="http://schemas.openxmlformats.org/officeDocument/2006/math">
                    <m:r>
                      <a:rPr lang="es-CO" sz="1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CO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CO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CO" sz="1800" b="0" i="1" smtClean="0">
                        <a:latin typeface="Cambria Math"/>
                      </a:rPr>
                      <m:t>=2+</m:t>
                    </m:r>
                    <m:rad>
                      <m:radPr>
                        <m:degHide m:val="on"/>
                        <m:ctrlPr>
                          <a:rPr lang="es-CO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s-CO" sz="1800" b="0" i="1" smtClean="0">
                            <a:latin typeface="Cambria Math"/>
                          </a:rPr>
                          <m:t>𝑥</m:t>
                        </m:r>
                        <m:r>
                          <a:rPr lang="es-CO" sz="1800" b="0" i="1" smtClean="0">
                            <a:latin typeface="Cambria Math"/>
                          </a:rPr>
                          <m:t>+4</m:t>
                        </m:r>
                      </m:e>
                    </m:rad>
                  </m:oMath>
                </a14:m>
                <a:endParaRPr lang="es-ES" sz="1800" dirty="0" smtClean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endParaRPr lang="es-ES" sz="2100" dirty="0" smtClean="0">
                  <a:latin typeface="Comic Sans MS" pitchFamily="66" charset="0"/>
                </a:endParaRPr>
              </a:p>
              <a:p>
                <a:endParaRPr lang="es-ES" sz="2100" dirty="0" smtClean="0">
                  <a:latin typeface="Comic Sans MS" pitchFamily="66" charset="0"/>
                </a:endParaRPr>
              </a:p>
              <a:p>
                <a:endParaRPr lang="es-ES" sz="2100" dirty="0">
                  <a:latin typeface="Comic Sans MS" pitchFamily="66" charset="0"/>
                </a:endParaRPr>
              </a:p>
              <a:p>
                <a:endParaRPr lang="es-ES" sz="2100" dirty="0" smtClean="0">
                  <a:latin typeface="Comic Sans MS" pitchFamily="66" charset="0"/>
                </a:endParaRPr>
              </a:p>
              <a:p>
                <a:endParaRPr lang="es-CO" sz="21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23044" y="188640"/>
                <a:ext cx="5485460" cy="6336704"/>
              </a:xfrm>
              <a:blipFill rotWithShape="1">
                <a:blip r:embed="rId2"/>
                <a:stretch>
                  <a:fillRect l="-1000" r="-144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45768"/>
            <a:ext cx="5400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3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solidFill>
              <a:schemeClr val="accent4">
                <a:lumMod val="75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Override1.xml><?xml version="1.0" encoding="utf-8"?>
<a:themeOverride xmlns:a="http://schemas.openxmlformats.org/drawingml/2006/main">
  <a:clrScheme name="Kilter">
    <a:dk1>
      <a:sysClr val="windowText" lastClr="000000"/>
    </a:dk1>
    <a:lt1>
      <a:sysClr val="window" lastClr="FFFFFF"/>
    </a:lt1>
    <a:dk2>
      <a:srgbClr val="318FC5"/>
    </a:dk2>
    <a:lt2>
      <a:srgbClr val="AEE8FB"/>
    </a:lt2>
    <a:accent1>
      <a:srgbClr val="76C5EF"/>
    </a:accent1>
    <a:accent2>
      <a:srgbClr val="FEA022"/>
    </a:accent2>
    <a:accent3>
      <a:srgbClr val="FF6700"/>
    </a:accent3>
    <a:accent4>
      <a:srgbClr val="70A525"/>
    </a:accent4>
    <a:accent5>
      <a:srgbClr val="A5D848"/>
    </a:accent5>
    <a:accent6>
      <a:srgbClr val="20768C"/>
    </a:accent6>
    <a:hlink>
      <a:srgbClr val="7AB6E8"/>
    </a:hlink>
    <a:folHlink>
      <a:srgbClr val="83B0D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569</Words>
  <Application>Microsoft Office PowerPoint</Application>
  <PresentationFormat>Presentación en pantalla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Kilter</vt:lpstr>
      <vt:lpstr>FUNCIONES</vt:lpstr>
      <vt:lpstr>Presentación de PowerPoint</vt:lpstr>
      <vt:lpstr>TIPOS  DE FUNCIONES</vt:lpstr>
      <vt:lpstr>1. 0.  Funciones Algebraicas</vt:lpstr>
      <vt:lpstr>1.1.  Funciones Polinomicas</vt:lpstr>
      <vt:lpstr>Presentación de PowerPoint</vt:lpstr>
      <vt:lpstr>Presentación de PowerPoint</vt:lpstr>
      <vt:lpstr>1.2. Funciones Racionales</vt:lpstr>
      <vt:lpstr>1.3. funciones Radicales</vt:lpstr>
      <vt:lpstr>1.4. Funciones algebraicas a trozos o por partes</vt:lpstr>
      <vt:lpstr>Presentación de PowerPoint</vt:lpstr>
      <vt:lpstr>2.0.  funciones trascendentes.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FUNSIONES</dc:title>
  <dc:creator>ACER 4520</dc:creator>
  <cp:lastModifiedBy>User</cp:lastModifiedBy>
  <cp:revision>55</cp:revision>
  <dcterms:created xsi:type="dcterms:W3CDTF">2014-01-28T17:07:07Z</dcterms:created>
  <dcterms:modified xsi:type="dcterms:W3CDTF">2015-03-24T07:03:26Z</dcterms:modified>
</cp:coreProperties>
</file>