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00"/>
    <a:srgbClr val="4B1530"/>
    <a:srgbClr val="060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032A-2A72-4D5E-A91F-DBEE820B47A0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6C8EB-1931-4F7A-9158-B32733D798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9B11-F136-41E3-B614-AE13DC8A6FC8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8BEF-BC28-472A-A21E-E995F9EFD9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D864-052E-4368-973C-18D4C62983BA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D5FE-20BE-42D9-B304-DDA9E88DE3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4FE2-DFFE-496D-A78A-40ED8F5D4A82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714A-4853-40C5-9976-9C71DDC0AC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F7B6-0B2F-46D6-BBC2-2A797BD3BAF8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434BB-3C6D-4743-BB12-AB642EC05E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87B7-8975-4AE2-9E3C-2EBEA616904E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A733-3331-4939-80DA-63EA154FC1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9067-4011-443B-8F6E-3D42B8BD46BB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1938-A39F-42B2-AD9D-578C40535F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86214-C7B8-49B3-BF70-4A04BB9591A8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6951-D6EE-4E45-9B16-CDFC39812F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B496-1686-4A00-A075-941CCCDD9898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A7E4-93B7-4ABB-B774-34DE9D1E63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C924-8617-4987-9EE6-C4AE63FD4407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C780-86BF-4E2C-96B4-1E7741EF13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F213-4750-470F-B721-64F8BD312130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F79E8-141D-48E7-A75C-08688EF6D3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27DA91-BEFB-43A7-B7B6-0F2AB9C71A59}" type="datetimeFigureOut">
              <a:rPr lang="es-ES"/>
              <a:pPr>
                <a:defRPr/>
              </a:pPr>
              <a:t>08/02/2015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A84C03-E323-4EAA-A7B1-87239DAF35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ransition spd="slow" advTm="2000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Rockwell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DESIGUALDADES E INECUACIONES</a:t>
            </a:r>
            <a:endParaRPr lang="es-ES" dirty="0"/>
          </a:p>
        </p:txBody>
      </p:sp>
      <p:sp>
        <p:nvSpPr>
          <p:cNvPr id="13315" name="3 CuadroTexto"/>
          <p:cNvSpPr txBox="1">
            <a:spLocks noChangeArrowheads="1"/>
          </p:cNvSpPr>
          <p:nvPr/>
        </p:nvSpPr>
        <p:spPr bwMode="auto">
          <a:xfrm>
            <a:off x="2124075" y="3140968"/>
            <a:ext cx="450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dirty="0">
                <a:latin typeface="Rockwell" pitchFamily="18" charset="0"/>
              </a:rPr>
              <a:t>Febrero de </a:t>
            </a:r>
            <a:r>
              <a:rPr lang="es-ES" dirty="0" smtClean="0">
                <a:latin typeface="Rockwell" pitchFamily="18" charset="0"/>
              </a:rPr>
              <a:t>2015</a:t>
            </a:r>
            <a:endParaRPr lang="es-ES" dirty="0">
              <a:latin typeface="Rockwell" pitchFamily="18" charset="0"/>
            </a:endParaRPr>
          </a:p>
        </p:txBody>
      </p:sp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93725"/>
          </a:xfrm>
        </p:spPr>
        <p:txBody>
          <a:bodyPr/>
          <a:lstStyle/>
          <a:p>
            <a:pPr algn="ctr" eaLnBrk="1" hangingPunct="1"/>
            <a:r>
              <a:rPr lang="es-ES" sz="3700" b="1" smtClean="0">
                <a:solidFill>
                  <a:srgbClr val="FF3300"/>
                </a:solidFill>
              </a:rPr>
              <a:t>SOLUCIÓN DE DESIGUALDADES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395288" y="836613"/>
            <a:ext cx="8351837" cy="1079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S" smtClean="0">
                <a:solidFill>
                  <a:srgbClr val="FF3300"/>
                </a:solidFill>
              </a:rPr>
              <a:t>4.</a:t>
            </a:r>
            <a:r>
              <a:rPr lang="es-ES" smtClean="0"/>
              <a:t> Resuelva la inecuaci</a:t>
            </a:r>
            <a:r>
              <a:rPr lang="es-CO" smtClean="0"/>
              <a:t>ón</a:t>
            </a:r>
            <a:r>
              <a:rPr lang="es-CO" sz="2200" smtClean="0"/>
              <a:t>  </a:t>
            </a:r>
            <a:r>
              <a:rPr lang="es-ES" smtClean="0"/>
              <a:t>4x</a:t>
            </a:r>
            <a:r>
              <a:rPr lang="es-ES" sz="2400" smtClean="0"/>
              <a:t>²+8x-1≤x</a:t>
            </a:r>
            <a:r>
              <a:rPr lang="es-ES" sz="2800" smtClean="0"/>
              <a:t>²-6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z="2200" smtClean="0"/>
              <a:t>Esta desigualdad es cuadrática por tal motivo se soluciona así:</a:t>
            </a:r>
            <a:r>
              <a:rPr lang="es-ES" sz="2800" smtClean="0"/>
              <a:t> </a:t>
            </a:r>
          </a:p>
        </p:txBody>
      </p:sp>
      <p:graphicFrame>
        <p:nvGraphicFramePr>
          <p:cNvPr id="22596" name="Group 68"/>
          <p:cNvGraphicFramePr>
            <a:graphicFrameLocks noGrp="1"/>
          </p:cNvGraphicFramePr>
          <p:nvPr/>
        </p:nvGraphicFramePr>
        <p:xfrm>
          <a:off x="1403350" y="2060575"/>
          <a:ext cx="6096000" cy="352647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4x²+8x-1≤x²-6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Desigualdad a Resolver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4x²+8x-1- x²+6 ≤0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Dejando a un lado el 0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3x²+8x+5 ≤0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Adicionan términos semejantes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(3x+5)(x+1) ≤0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Factorizando el polinomio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x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=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-5/3 y  x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=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Se hallan los ceros de los factores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 soluci</a:t>
                      </a:r>
                      <a:r>
                        <a:rPr kumimoji="0" lang="es-CO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ón de la inecuación es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[-5/3,-1]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48" name="Picture 45" descr="Ejemplo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5734050"/>
            <a:ext cx="4038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6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ctr" eaLnBrk="1" hangingPunct="1"/>
            <a:r>
              <a:rPr lang="es-ES" sz="4100" b="1" smtClean="0">
                <a:solidFill>
                  <a:srgbClr val="FF3300"/>
                </a:solidFill>
              </a:rPr>
              <a:t>SOLUCIÓN DE DESIGUALDADES</a:t>
            </a:r>
          </a:p>
        </p:txBody>
      </p:sp>
      <p:sp>
        <p:nvSpPr>
          <p:cNvPr id="23637" name="2 Marcador de contenido"/>
          <p:cNvSpPr>
            <a:spLocks noGrp="1"/>
          </p:cNvSpPr>
          <p:nvPr>
            <p:ph idx="1"/>
          </p:nvPr>
        </p:nvSpPr>
        <p:spPr>
          <a:xfrm>
            <a:off x="250825" y="692150"/>
            <a:ext cx="4978400" cy="557213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FF3300"/>
                </a:solidFill>
              </a:rPr>
              <a:t>5. </a:t>
            </a:r>
            <a:r>
              <a:rPr lang="es-ES" smtClean="0"/>
              <a:t>Resuelva la inecuaci</a:t>
            </a:r>
            <a:r>
              <a:rPr lang="es-CO" smtClean="0"/>
              <a:t>ón</a:t>
            </a:r>
            <a:r>
              <a:rPr lang="es-CO" sz="2200" smtClean="0"/>
              <a:t> </a:t>
            </a:r>
            <a:r>
              <a:rPr lang="es-ES" smtClean="0"/>
              <a:t> </a:t>
            </a:r>
          </a:p>
        </p:txBody>
      </p:sp>
      <p:graphicFrame>
        <p:nvGraphicFramePr>
          <p:cNvPr id="23645" name="Group 93"/>
          <p:cNvGraphicFramePr>
            <a:graphicFrameLocks noGrp="1"/>
          </p:cNvGraphicFramePr>
          <p:nvPr/>
        </p:nvGraphicFramePr>
        <p:xfrm>
          <a:off x="1258888" y="1268413"/>
          <a:ext cx="6096000" cy="456501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Desigualdad a Resolver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Sumando 2 en ambos lados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Resolviendo la Suma indicada.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Eliminando t</a:t>
                      </a: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érminos semejantes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=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1/3 y  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=</a:t>
                      </a: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Se hallan los ceros de los factores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 soluci</a:t>
                      </a:r>
                      <a:r>
                        <a:rPr kumimoji="0" lang="es-CO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ón de la inecuación es</a:t>
                      </a:r>
                      <a:r>
                        <a:rPr kumimoji="0" lang="es-C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el intervalo  de los</a:t>
                      </a:r>
                      <a:r>
                        <a:rPr kumimoji="0" lang="es-CO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615" name="Object 63"/>
          <p:cNvGraphicFramePr>
            <a:graphicFrameLocks noChangeAspect="1"/>
          </p:cNvGraphicFramePr>
          <p:nvPr/>
        </p:nvGraphicFramePr>
        <p:xfrm>
          <a:off x="4441825" y="26003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cuación" r:id="rId3" imgW="114120" imgH="215640" progId="Equation.3">
                  <p:embed/>
                </p:oleObj>
              </mc:Choice>
              <mc:Fallback>
                <p:oleObj name="Ecuación" r:id="rId3" imgW="114120" imgH="21564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26003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0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616" name="Object 64"/>
          <p:cNvGraphicFramePr>
            <a:graphicFrameLocks noChangeAspect="1"/>
          </p:cNvGraphicFramePr>
          <p:nvPr/>
        </p:nvGraphicFramePr>
        <p:xfrm>
          <a:off x="4716463" y="692150"/>
          <a:ext cx="9620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cuación" r:id="rId5" imgW="660113" imgH="393529" progId="Equation.3">
                  <p:embed/>
                </p:oleObj>
              </mc:Choice>
              <mc:Fallback>
                <p:oleObj name="Ecuación" r:id="rId5" imgW="660113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692150"/>
                        <a:ext cx="9620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19" name="Object 67"/>
          <p:cNvGraphicFramePr>
            <a:graphicFrameLocks noChangeAspect="1"/>
          </p:cNvGraphicFramePr>
          <p:nvPr/>
        </p:nvGraphicFramePr>
        <p:xfrm>
          <a:off x="2627313" y="1341438"/>
          <a:ext cx="9620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cuación" r:id="rId7" imgW="660113" imgH="393529" progId="Equation.3">
                  <p:embed/>
                </p:oleObj>
              </mc:Choice>
              <mc:Fallback>
                <p:oleObj name="Ecuación" r:id="rId7" imgW="660113" imgH="393529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341438"/>
                        <a:ext cx="9620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1" name="Rectangle 71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622" name="Object 70"/>
          <p:cNvGraphicFramePr>
            <a:graphicFrameLocks noChangeAspect="1"/>
          </p:cNvGraphicFramePr>
          <p:nvPr/>
        </p:nvGraphicFramePr>
        <p:xfrm>
          <a:off x="2627313" y="2060575"/>
          <a:ext cx="11239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Ecuación" r:id="rId8" imgW="774364" imgH="393529" progId="Equation.3">
                  <p:embed/>
                </p:oleObj>
              </mc:Choice>
              <mc:Fallback>
                <p:oleObj name="Ecuación" r:id="rId8" imgW="774364" imgH="393529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060575"/>
                        <a:ext cx="11239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2" name="Rectangle 7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624" name="Object 72"/>
          <p:cNvGraphicFramePr>
            <a:graphicFrameLocks noChangeAspect="1"/>
          </p:cNvGraphicFramePr>
          <p:nvPr/>
        </p:nvGraphicFramePr>
        <p:xfrm>
          <a:off x="2411413" y="2781300"/>
          <a:ext cx="15525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cuación" r:id="rId10" imgW="1066337" imgH="393529" progId="Equation.3">
                  <p:embed/>
                </p:oleObj>
              </mc:Choice>
              <mc:Fallback>
                <p:oleObj name="Ecuación" r:id="rId10" imgW="1066337" imgH="393529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81300"/>
                        <a:ext cx="15525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3" name="Rectangle 75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626" name="Object 74"/>
          <p:cNvGraphicFramePr>
            <a:graphicFrameLocks noChangeAspect="1"/>
          </p:cNvGraphicFramePr>
          <p:nvPr/>
        </p:nvGraphicFramePr>
        <p:xfrm>
          <a:off x="2555875" y="3573463"/>
          <a:ext cx="923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" name="Ecuación" r:id="rId12" imgW="634725" imgH="393529" progId="Equation.3">
                  <p:embed/>
                </p:oleObj>
              </mc:Choice>
              <mc:Fallback>
                <p:oleObj name="Ecuación" r:id="rId12" imgW="634725" imgH="393529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73463"/>
                        <a:ext cx="9239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64" name="Rectangle 78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665" name="Rectangle 80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666" name="Rectangle 84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635" name="Object 83"/>
          <p:cNvGraphicFramePr>
            <a:graphicFrameLocks noChangeAspect="1"/>
          </p:cNvGraphicFramePr>
          <p:nvPr/>
        </p:nvGraphicFramePr>
        <p:xfrm>
          <a:off x="3779838" y="5157788"/>
          <a:ext cx="16478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cuación" r:id="rId14" imgW="1257300" imgH="431800" progId="Equation.3">
                  <p:embed/>
                </p:oleObj>
              </mc:Choice>
              <mc:Fallback>
                <p:oleObj name="Ecuación" r:id="rId14" imgW="1257300" imgH="4318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157788"/>
                        <a:ext cx="16478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667" name="Picture 85" descr="Ejemplo 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09550" y="5886450"/>
            <a:ext cx="89344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5" name="Rectangle 2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809625"/>
          </a:xfrm>
        </p:spPr>
        <p:txBody>
          <a:bodyPr/>
          <a:lstStyle/>
          <a:p>
            <a:pPr algn="ctr"/>
            <a:r>
              <a:rPr lang="es-CO" sz="4600" b="1" smtClean="0">
                <a:solidFill>
                  <a:srgbClr val="FF3300"/>
                </a:solidFill>
              </a:rPr>
              <a:t>EJERCICIOS</a:t>
            </a:r>
            <a:endParaRPr lang="en-US" sz="4600" b="1" smtClean="0">
              <a:solidFill>
                <a:srgbClr val="FF3300"/>
              </a:solidFill>
            </a:endParaRPr>
          </a:p>
        </p:txBody>
      </p:sp>
      <p:sp>
        <p:nvSpPr>
          <p:cNvPr id="27666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29600" cy="846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O" sz="2200" smtClean="0"/>
              <a:t>Resuelva las siguientes inecuaciones. Haga la representación de la recta real</a:t>
            </a:r>
            <a:endParaRPr lang="en-US" sz="2200" smtClean="0"/>
          </a:p>
        </p:txBody>
      </p:sp>
      <p:sp>
        <p:nvSpPr>
          <p:cNvPr id="27667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84213" y="2276475"/>
          <a:ext cx="2159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cuación" r:id="rId3" imgW="1193800" imgH="330200" progId="Equation.3">
                  <p:embed/>
                </p:oleObj>
              </mc:Choice>
              <mc:Fallback>
                <p:oleObj name="Ecuación" r:id="rId3" imgW="1193800" imgH="330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76475"/>
                        <a:ext cx="21590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47700" y="2852738"/>
          <a:ext cx="41751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cuación" r:id="rId5" imgW="2463800" imgH="330200" progId="Equation.3">
                  <p:embed/>
                </p:oleObj>
              </mc:Choice>
              <mc:Fallback>
                <p:oleObj name="Ecuación" r:id="rId5" imgW="2463800" imgH="330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852738"/>
                        <a:ext cx="417512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9" name="Rectangle 9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684213" y="3284538"/>
          <a:ext cx="244792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cuación" r:id="rId7" imgW="1511300" imgH="419100" progId="Equation.3">
                  <p:embed/>
                </p:oleObj>
              </mc:Choice>
              <mc:Fallback>
                <p:oleObj name="Ecuación" r:id="rId7" imgW="1511300" imgH="4191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84538"/>
                        <a:ext cx="2447925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84213" y="4005263"/>
          <a:ext cx="21605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cuación" r:id="rId9" imgW="1333500" imgH="342900" progId="Equation.3">
                  <p:embed/>
                </p:oleObj>
              </mc:Choice>
              <mc:Fallback>
                <p:oleObj name="Ecuación" r:id="rId9" imgW="1333500" imgH="342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05263"/>
                        <a:ext cx="216058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84213" y="4581525"/>
          <a:ext cx="21605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cuación" r:id="rId11" imgW="1320227" imgH="342751" progId="Equation.3">
                  <p:embed/>
                </p:oleObj>
              </mc:Choice>
              <mc:Fallback>
                <p:oleObj name="Ecuación" r:id="rId11" imgW="1320227" imgH="342751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81525"/>
                        <a:ext cx="2160587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2" name="Rectangle 1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684213" y="5013325"/>
          <a:ext cx="16573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cuación" r:id="rId13" imgW="1054100" imgH="419100" progId="Equation.3">
                  <p:embed/>
                </p:oleObj>
              </mc:Choice>
              <mc:Fallback>
                <p:oleObj name="Ecuación" r:id="rId13" imgW="1054100" imgH="419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013325"/>
                        <a:ext cx="165735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3" name="Rectangle 1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684213" y="5734050"/>
          <a:ext cx="20161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cuación" r:id="rId15" imgW="1205977" imgH="444307" progId="Equation.3">
                  <p:embed/>
                </p:oleObj>
              </mc:Choice>
              <mc:Fallback>
                <p:oleObj name="Ecuación" r:id="rId15" imgW="1205977" imgH="444307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734050"/>
                        <a:ext cx="2016125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/>
          <a:lstStyle/>
          <a:p>
            <a:pPr algn="ctr" eaLnBrk="1" hangingPunct="1"/>
            <a:r>
              <a:rPr lang="es-ES" smtClean="0">
                <a:solidFill>
                  <a:srgbClr val="FF3300"/>
                </a:solidFill>
              </a:rPr>
              <a:t>DEFINICIONES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28625" y="928688"/>
            <a:ext cx="8031163" cy="41560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s-ES" dirty="0" smtClean="0">
                <a:solidFill>
                  <a:srgbClr val="009900"/>
                </a:solidFill>
              </a:rPr>
              <a:t>1.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9900"/>
                </a:solidFill>
              </a:rPr>
              <a:t>INTERVALO:</a:t>
            </a:r>
            <a:r>
              <a:rPr lang="es-ES" dirty="0" smtClean="0"/>
              <a:t>  es el conjunto de números reales comprendidos entre otros dos dados: </a:t>
            </a:r>
            <a:r>
              <a:rPr lang="es-ES" dirty="0" smtClean="0"/>
              <a:t>En donde   </a:t>
            </a:r>
            <a:r>
              <a:rPr lang="es-ES" b="1" dirty="0" smtClean="0"/>
              <a:t>a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ES" b="1" dirty="0" smtClean="0"/>
              <a:t>b</a:t>
            </a:r>
            <a:r>
              <a:rPr lang="es-ES" dirty="0" smtClean="0"/>
              <a:t> </a:t>
            </a:r>
            <a:r>
              <a:rPr lang="es-ES" dirty="0" smtClean="0"/>
              <a:t>se </a:t>
            </a:r>
            <a:r>
              <a:rPr lang="es-ES" dirty="0" smtClean="0"/>
              <a:t>denominan </a:t>
            </a:r>
            <a:r>
              <a:rPr lang="es-ES" b="1" dirty="0" smtClean="0"/>
              <a:t>extremos</a:t>
            </a:r>
            <a:r>
              <a:rPr lang="es-ES" dirty="0" smtClean="0"/>
              <a:t> del intervalo. </a:t>
            </a:r>
            <a:br>
              <a:rPr lang="es-ES" dirty="0" smtClean="0"/>
            </a:br>
            <a:r>
              <a:rPr lang="es-ES" dirty="0" smtClean="0"/>
              <a:t>También se llama intervalo al segmento determinado por los puntos </a:t>
            </a:r>
            <a:r>
              <a:rPr lang="es-ES" b="1" dirty="0" smtClean="0"/>
              <a:t>a</a:t>
            </a:r>
            <a:r>
              <a:rPr lang="es-ES" dirty="0" smtClean="0"/>
              <a:t> y </a:t>
            </a:r>
            <a:r>
              <a:rPr lang="es-ES" b="1" dirty="0" smtClean="0"/>
              <a:t>b</a:t>
            </a:r>
            <a:r>
              <a:rPr lang="es-ES" dirty="0" smtClean="0"/>
              <a:t> que representa una porción de la recta Real.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dirty="0" smtClean="0"/>
              <a:t>	Ejemplo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dirty="0" smtClean="0"/>
              <a:t>	(2,5) Es un intervalo de extremos 2 y 5 y a este pertenecen todos los números comprendidos entre 2 y 5 sin incluir sus extremos.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ES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ES" dirty="0" smtClean="0"/>
          </a:p>
          <a:p>
            <a:pPr algn="just" eaLnBrk="1" hangingPunct="1"/>
            <a:endParaRPr lang="es-ES" dirty="0" smtClean="0"/>
          </a:p>
        </p:txBody>
      </p:sp>
      <p:pic>
        <p:nvPicPr>
          <p:cNvPr id="14339" name="Picture 6" descr="Interva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5445125"/>
            <a:ext cx="6372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09625"/>
          </a:xfrm>
        </p:spPr>
        <p:txBody>
          <a:bodyPr/>
          <a:lstStyle/>
          <a:p>
            <a:pPr algn="ctr" eaLnBrk="1" hangingPunct="1"/>
            <a:r>
              <a:rPr lang="es-ES" smtClean="0">
                <a:solidFill>
                  <a:srgbClr val="FF3300"/>
                </a:solidFill>
              </a:rPr>
              <a:t>CLASES DE INTERVALOS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389438"/>
          </a:xfrm>
        </p:spPr>
        <p:txBody>
          <a:bodyPr/>
          <a:lstStyle/>
          <a:p>
            <a:pPr algn="just" eaLnBrk="1" hangingPunct="1"/>
            <a:r>
              <a:rPr lang="es-ES" b="1" dirty="0" smtClean="0">
                <a:solidFill>
                  <a:srgbClr val="009900"/>
                </a:solidFill>
              </a:rPr>
              <a:t>Intervalos abiertos</a:t>
            </a:r>
            <a:r>
              <a:rPr lang="es-ES" dirty="0" smtClean="0">
                <a:solidFill>
                  <a:srgbClr val="009900"/>
                </a:solidFill>
              </a:rPr>
              <a:t>:</a:t>
            </a:r>
            <a:r>
              <a:rPr lang="es-ES" dirty="0" smtClean="0"/>
              <a:t>  (</a:t>
            </a:r>
            <a:r>
              <a:rPr lang="es-ES" dirty="0" err="1" smtClean="0"/>
              <a:t>a,b</a:t>
            </a:r>
            <a:r>
              <a:rPr lang="es-ES" dirty="0" smtClean="0"/>
              <a:t>): Son todos los números entre a y b sin incluir sus extremos. </a:t>
            </a:r>
          </a:p>
          <a:p>
            <a:pPr algn="just" eaLnBrk="1" hangingPunct="1"/>
            <a:r>
              <a:rPr lang="es-ES" b="1" dirty="0" smtClean="0">
                <a:solidFill>
                  <a:srgbClr val="009900"/>
                </a:solidFill>
              </a:rPr>
              <a:t>Intervalos cerrados</a:t>
            </a:r>
            <a:r>
              <a:rPr lang="es-ES" dirty="0" smtClean="0"/>
              <a:t>: [</a:t>
            </a:r>
            <a:r>
              <a:rPr lang="es-ES" dirty="0" err="1" smtClean="0"/>
              <a:t>a,b</a:t>
            </a:r>
            <a:r>
              <a:rPr lang="es-ES" dirty="0" smtClean="0"/>
              <a:t>]: Son todos los números entre a y b incluyendo sus extremos.</a:t>
            </a:r>
          </a:p>
          <a:p>
            <a:pPr algn="just" eaLnBrk="1" hangingPunct="1"/>
            <a:r>
              <a:rPr lang="es-ES" b="1" dirty="0" smtClean="0">
                <a:solidFill>
                  <a:srgbClr val="009900"/>
                </a:solidFill>
              </a:rPr>
              <a:t>Intervalos </a:t>
            </a:r>
            <a:r>
              <a:rPr lang="es-ES" b="1" dirty="0" err="1" smtClean="0">
                <a:solidFill>
                  <a:srgbClr val="009900"/>
                </a:solidFill>
              </a:rPr>
              <a:t>semiabiertos</a:t>
            </a:r>
            <a:r>
              <a:rPr lang="es-ES" b="1" dirty="0" smtClean="0">
                <a:solidFill>
                  <a:srgbClr val="009900"/>
                </a:solidFill>
              </a:rPr>
              <a:t> o </a:t>
            </a:r>
            <a:r>
              <a:rPr lang="es-ES" b="1" dirty="0" err="1" smtClean="0">
                <a:solidFill>
                  <a:srgbClr val="009900"/>
                </a:solidFill>
              </a:rPr>
              <a:t>semicerrados</a:t>
            </a:r>
            <a:r>
              <a:rPr lang="es-ES" b="1" dirty="0" smtClean="0">
                <a:solidFill>
                  <a:srgbClr val="009900"/>
                </a:solidFill>
              </a:rPr>
              <a:t>:</a:t>
            </a:r>
            <a:r>
              <a:rPr lang="es-ES" dirty="0" smtClean="0"/>
              <a:t> [</a:t>
            </a:r>
            <a:r>
              <a:rPr lang="es-ES" dirty="0" err="1" smtClean="0"/>
              <a:t>a,b</a:t>
            </a:r>
            <a:r>
              <a:rPr lang="es-ES" dirty="0" smtClean="0"/>
              <a:t>) o (a, b] </a:t>
            </a:r>
            <a:r>
              <a:rPr lang="es-ES" dirty="0" smtClean="0"/>
              <a:t>Son todos los números entre a y b incluyendo el extremo a.</a:t>
            </a:r>
          </a:p>
          <a:p>
            <a:pPr eaLnBrk="1" hangingPunct="1"/>
            <a:r>
              <a:rPr lang="es-ES" b="1" dirty="0" smtClean="0">
                <a:solidFill>
                  <a:srgbClr val="009900"/>
                </a:solidFill>
              </a:rPr>
              <a:t>Intervalos infinitos:</a:t>
            </a:r>
            <a:r>
              <a:rPr lang="es-ES" dirty="0" smtClean="0"/>
              <a:t> (a,∞</a:t>
            </a:r>
            <a:r>
              <a:rPr lang="es-ES" dirty="0"/>
              <a:t>); [a, ∞</a:t>
            </a:r>
            <a:r>
              <a:rPr lang="es-ES" dirty="0" smtClean="0"/>
              <a:t>) </a:t>
            </a:r>
            <a:r>
              <a:rPr lang="es-ES" dirty="0" smtClean="0"/>
              <a:t>: </a:t>
            </a:r>
            <a:r>
              <a:rPr lang="es-ES" dirty="0" smtClean="0"/>
              <a:t>Son todos los números mayores </a:t>
            </a:r>
            <a:r>
              <a:rPr lang="es-ES" dirty="0" smtClean="0"/>
              <a:t>o iguales que a</a:t>
            </a:r>
            <a:r>
              <a:rPr lang="es-ES" dirty="0"/>
              <a:t>. (-∞,a</a:t>
            </a:r>
            <a:r>
              <a:rPr lang="es-ES" dirty="0" smtClean="0"/>
              <a:t>);(-</a:t>
            </a:r>
            <a:r>
              <a:rPr lang="es-ES" dirty="0"/>
              <a:t>∞,a</a:t>
            </a:r>
            <a:r>
              <a:rPr lang="es-ES" dirty="0" smtClean="0"/>
              <a:t>]: </a:t>
            </a:r>
            <a:r>
              <a:rPr lang="es-ES" dirty="0"/>
              <a:t>Son todos los números </a:t>
            </a:r>
            <a:r>
              <a:rPr lang="es-ES" dirty="0" smtClean="0"/>
              <a:t>menores o iguales que a.</a:t>
            </a:r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82650"/>
          </a:xfrm>
        </p:spPr>
        <p:txBody>
          <a:bodyPr/>
          <a:lstStyle/>
          <a:p>
            <a:pPr algn="ctr" eaLnBrk="1" hangingPunct="1"/>
            <a:r>
              <a:rPr lang="es-ES" smtClean="0">
                <a:solidFill>
                  <a:srgbClr val="FF3300"/>
                </a:solidFill>
              </a:rPr>
              <a:t>INECUACIÓN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38943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s-ES" smtClean="0">
                <a:solidFill>
                  <a:srgbClr val="009900"/>
                </a:solidFill>
              </a:rPr>
              <a:t>2.</a:t>
            </a:r>
            <a:r>
              <a:rPr lang="es-ES" smtClean="0"/>
              <a:t> </a:t>
            </a:r>
            <a:r>
              <a:rPr lang="es-ES" b="1" smtClean="0">
                <a:solidFill>
                  <a:srgbClr val="009900"/>
                </a:solidFill>
              </a:rPr>
              <a:t>INECUACI</a:t>
            </a:r>
            <a:r>
              <a:rPr lang="es-CO" b="1" smtClean="0">
                <a:solidFill>
                  <a:srgbClr val="009900"/>
                </a:solidFill>
              </a:rPr>
              <a:t>ÓN</a:t>
            </a:r>
            <a:r>
              <a:rPr lang="es-CO" smtClean="0"/>
              <a:t> </a:t>
            </a:r>
            <a:r>
              <a:rPr lang="es-ES" smtClean="0"/>
              <a:t>Es toda expresión en la que aparece alguno de los símbolos ≤, ≥, &lt; ó &gt; 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mtClean="0"/>
              <a:t>	Las desigualdades como las inecuaciones se pueden clasificar en: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mtClean="0"/>
              <a:t>	</a:t>
            </a:r>
            <a:r>
              <a:rPr lang="es-ES" b="1" smtClean="0">
                <a:solidFill>
                  <a:srgbClr val="009900"/>
                </a:solidFill>
              </a:rPr>
              <a:t>Verdadera:</a:t>
            </a:r>
            <a:r>
              <a:rPr lang="es-ES" smtClean="0"/>
              <a:t>   	-5 &gt;-10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mtClean="0"/>
              <a:t>	</a:t>
            </a:r>
            <a:r>
              <a:rPr lang="es-ES" b="1" smtClean="0">
                <a:solidFill>
                  <a:srgbClr val="009900"/>
                </a:solidFill>
              </a:rPr>
              <a:t>Absurda:</a:t>
            </a:r>
            <a:r>
              <a:rPr lang="es-ES" smtClean="0"/>
              <a:t> 	3 &lt;-2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mtClean="0"/>
              <a:t>	</a:t>
            </a:r>
            <a:r>
              <a:rPr lang="es-ES" b="1" smtClean="0">
                <a:solidFill>
                  <a:srgbClr val="009900"/>
                </a:solidFill>
              </a:rPr>
              <a:t>Inecuación:</a:t>
            </a:r>
            <a:r>
              <a:rPr lang="es-ES" smtClean="0"/>
              <a:t>  	5x-9 ≥2x+1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s-ES" smtClean="0"/>
              <a:t>	Las soluciones de las desigualdades son intervalos.</a:t>
            </a:r>
          </a:p>
        </p:txBody>
      </p:sp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179388" y="620713"/>
            <a:ext cx="8229600" cy="522287"/>
          </a:xfrm>
        </p:spPr>
        <p:txBody>
          <a:bodyPr/>
          <a:lstStyle/>
          <a:p>
            <a:pPr algn="ctr" eaLnBrk="1" hangingPunct="1"/>
            <a:r>
              <a:rPr lang="es-ES" sz="3700" b="1" smtClean="0">
                <a:solidFill>
                  <a:srgbClr val="FF3300"/>
                </a:solidFill>
              </a:rPr>
              <a:t>PROPIEDADES DE LAS DESIGUALDADES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389437"/>
          </a:xfrm>
        </p:spPr>
        <p:txBody>
          <a:bodyPr/>
          <a:lstStyle/>
          <a:p>
            <a:pPr eaLnBrk="1" hangingPunct="1"/>
            <a:r>
              <a:rPr lang="es-ES" smtClean="0"/>
              <a:t>Si a&lt;b y c un número real cualquiera, entonces a±c&lt;b±c.</a:t>
            </a:r>
          </a:p>
          <a:p>
            <a:pPr eaLnBrk="1" hangingPunct="1"/>
            <a:r>
              <a:rPr lang="es-ES" smtClean="0"/>
              <a:t>Si a&lt;b y c un número real positivo cualquiera, entonces a.c&lt;b.c.</a:t>
            </a:r>
          </a:p>
          <a:p>
            <a:pPr eaLnBrk="1" hangingPunct="1"/>
            <a:r>
              <a:rPr lang="es-ES" smtClean="0"/>
              <a:t>Si a&lt;b y c un número real negativo cualquiera, entonces a.c&gt;b.c.</a:t>
            </a:r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22288"/>
          </a:xfrm>
        </p:spPr>
        <p:txBody>
          <a:bodyPr/>
          <a:lstStyle/>
          <a:p>
            <a:pPr algn="ctr" eaLnBrk="1" hangingPunct="1"/>
            <a:r>
              <a:rPr lang="es-ES" sz="3300" b="1" smtClean="0">
                <a:solidFill>
                  <a:srgbClr val="FF3300"/>
                </a:solidFill>
              </a:rPr>
              <a:t>CLASIFICACIÓN DE DESIGUALDADES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7672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accent1"/>
                </a:solidFill>
              </a:rPr>
              <a:t>Desigualdades lineales:</a:t>
            </a:r>
            <a:r>
              <a:rPr lang="es-ES" sz="3600" smtClean="0">
                <a:solidFill>
                  <a:srgbClr val="060D2A"/>
                </a:solidFill>
              </a:rPr>
              <a:t>  </a:t>
            </a:r>
            <a:r>
              <a:rPr lang="es-ES" sz="2000" smtClean="0">
                <a:solidFill>
                  <a:srgbClr val="060D2A"/>
                </a:solidFill>
              </a:rPr>
              <a:t>S</a:t>
            </a:r>
            <a:r>
              <a:rPr lang="es-ES" sz="2000" smtClean="0"/>
              <a:t>on las más sencillas  puesto que solamente contienen la variable a la primera potencia.</a:t>
            </a:r>
          </a:p>
          <a:p>
            <a:pPr algn="just" eaLnBrk="1" hangingPunct="1">
              <a:lnSpc>
                <a:spcPct val="90000"/>
              </a:lnSpc>
            </a:pPr>
            <a:endParaRPr lang="es-ES" sz="2000" smtClean="0"/>
          </a:p>
          <a:p>
            <a:pPr algn="just"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accent1"/>
                </a:solidFill>
              </a:rPr>
              <a:t>Desigualdades lineales dobles:</a:t>
            </a:r>
            <a:r>
              <a:rPr lang="es-ES" sz="2400" smtClean="0"/>
              <a:t> </a:t>
            </a:r>
            <a:r>
              <a:rPr lang="es-ES" sz="2000" smtClean="0"/>
              <a:t>Son desigualdades lineales que contienen dos signos de comparación</a:t>
            </a:r>
            <a:r>
              <a:rPr lang="es-ES" sz="24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s-ES" sz="2400" smtClean="0"/>
          </a:p>
          <a:p>
            <a:pPr algn="just"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accent1"/>
                </a:solidFill>
              </a:rPr>
              <a:t>Desigualdades cuadráticas:</a:t>
            </a:r>
            <a:r>
              <a:rPr lang="es-ES" sz="2400" smtClean="0"/>
              <a:t> </a:t>
            </a:r>
            <a:r>
              <a:rPr lang="es-ES" sz="2000" smtClean="0"/>
              <a:t>Como su nombre lo indica son aquellas  en las que en uno de sus miembros o en ambos aparece un término cuadrático.</a:t>
            </a:r>
          </a:p>
          <a:p>
            <a:pPr algn="just" eaLnBrk="1" hangingPunct="1">
              <a:lnSpc>
                <a:spcPct val="90000"/>
              </a:lnSpc>
            </a:pPr>
            <a:endParaRPr lang="es-ES" sz="2000" smtClean="0"/>
          </a:p>
          <a:p>
            <a:pPr algn="just"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accent1"/>
                </a:solidFill>
              </a:rPr>
              <a:t>Desigualdades racionales:</a:t>
            </a:r>
            <a:r>
              <a:rPr lang="es-ES" sz="2400" smtClean="0"/>
              <a:t> </a:t>
            </a:r>
            <a:r>
              <a:rPr lang="es-ES" sz="2000" smtClean="0"/>
              <a:t>Son aquellas en las que aparecen cocientes con variable en el denominador y/o en el numerador.</a:t>
            </a:r>
          </a:p>
        </p:txBody>
      </p:sp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434975"/>
          </a:xfrm>
        </p:spPr>
        <p:txBody>
          <a:bodyPr/>
          <a:lstStyle/>
          <a:p>
            <a:pPr algn="ctr" eaLnBrk="1" hangingPunct="1"/>
            <a:r>
              <a:rPr lang="es-ES" sz="4100" smtClean="0">
                <a:solidFill>
                  <a:srgbClr val="FF3300"/>
                </a:solidFill>
              </a:rPr>
              <a:t>SOLUCIÓN DE DESIGUALDADES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323850" y="836613"/>
            <a:ext cx="8362950" cy="773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smtClean="0">
                <a:solidFill>
                  <a:srgbClr val="FF3300"/>
                </a:solidFill>
              </a:rPr>
              <a:t>1.</a:t>
            </a:r>
            <a:r>
              <a:rPr lang="es-ES" sz="2200" smtClean="0"/>
              <a:t> </a:t>
            </a:r>
            <a:r>
              <a:rPr lang="es-ES" smtClean="0"/>
              <a:t>Resuelva la inecuaci</a:t>
            </a:r>
            <a:r>
              <a:rPr lang="es-CO" smtClean="0"/>
              <a:t>ón   </a:t>
            </a:r>
            <a:r>
              <a:rPr lang="es-ES" smtClean="0"/>
              <a:t>2x+3&gt;-2</a:t>
            </a:r>
            <a:r>
              <a:rPr lang="es-ES" sz="22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</a:pPr>
            <a:endParaRPr lang="es-ES" sz="22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z="2200" smtClean="0"/>
              <a:t>La solución de la desigualdad es el intervalo abierto       (-1,∞)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ES" sz="22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z="2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z="2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s-ES" sz="22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ES" sz="2200" smtClean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s-ES" sz="2200" smtClean="0"/>
          </a:p>
        </p:txBody>
      </p:sp>
      <p:graphicFrame>
        <p:nvGraphicFramePr>
          <p:cNvPr id="19470" name="Group 14"/>
          <p:cNvGraphicFramePr>
            <a:graphicFrameLocks noGrp="1"/>
          </p:cNvGraphicFramePr>
          <p:nvPr/>
        </p:nvGraphicFramePr>
        <p:xfrm>
          <a:off x="755650" y="1557338"/>
          <a:ext cx="6959600" cy="1463040"/>
        </p:xfrm>
        <a:graphic>
          <a:graphicData uri="http://schemas.openxmlformats.org/drawingml/2006/table">
            <a:tbl>
              <a:tblPr/>
              <a:tblGrid>
                <a:gridCol w="3479800"/>
                <a:gridCol w="347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2x+3&gt;-2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2x&gt;-2-3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2x&gt;-1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x&gt;-2/2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x&gt;-1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desigualdad a solucionar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adicionando -3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Realizando la operación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dividiendo por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resolviendo la división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467" name="Picture 15" descr="Ejemplo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516563"/>
            <a:ext cx="62293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579438"/>
          </a:xfrm>
        </p:spPr>
        <p:txBody>
          <a:bodyPr/>
          <a:lstStyle/>
          <a:p>
            <a:pPr algn="ctr" eaLnBrk="1" hangingPunct="1"/>
            <a:r>
              <a:rPr lang="es-ES" sz="4100" smtClean="0">
                <a:solidFill>
                  <a:srgbClr val="FF3300"/>
                </a:solidFill>
              </a:rPr>
              <a:t>SOLUCIÓN DE DESIGUALDADES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323850" y="836613"/>
            <a:ext cx="8229600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s-ES" smtClean="0">
                <a:solidFill>
                  <a:srgbClr val="FF3300"/>
                </a:solidFill>
              </a:rPr>
              <a:t>2.</a:t>
            </a:r>
            <a:r>
              <a:rPr lang="es-ES" smtClean="0"/>
              <a:t> Resuelva la inecuaci</a:t>
            </a:r>
            <a:r>
              <a:rPr lang="es-CO" smtClean="0"/>
              <a:t>ón</a:t>
            </a:r>
            <a:r>
              <a:rPr lang="es-CO" sz="2200" smtClean="0"/>
              <a:t> </a:t>
            </a:r>
            <a:r>
              <a:rPr lang="es-ES" smtClean="0"/>
              <a:t>-2&lt;1-3x≤4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20583" name="Group 103"/>
          <p:cNvGraphicFramePr>
            <a:graphicFrameLocks noGrp="1"/>
          </p:cNvGraphicFramePr>
          <p:nvPr/>
        </p:nvGraphicFramePr>
        <p:xfrm>
          <a:off x="323850" y="1557338"/>
          <a:ext cx="7921625" cy="4148139"/>
        </p:xfrm>
        <a:graphic>
          <a:graphicData uri="http://schemas.openxmlformats.org/drawingml/2006/table">
            <a:tbl>
              <a:tblPr/>
              <a:tblGrid>
                <a:gridCol w="2305050"/>
                <a:gridCol w="5616575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-2&lt;1-3x≤4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Desigualdad a solucionar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-2-1&lt;-3x≤4-1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adicionando -1 a las tres expresiones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-3&lt;-3x≤3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realizando las operaciones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-3/-3&gt;x≥4/-3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dividiendo por -3 a las tres expresiones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-1&gt;x≥-4/3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realizando la división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-4/3≤x&lt;-1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 solución de la desigualdad es el intervalo semiabierto       [-4/3,-1)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96" name="Picture 18" descr="Ejemplo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5661025"/>
            <a:ext cx="4829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666750"/>
          </a:xfrm>
        </p:spPr>
        <p:txBody>
          <a:bodyPr/>
          <a:lstStyle/>
          <a:p>
            <a:pPr algn="ctr" eaLnBrk="1" hangingPunct="1"/>
            <a:r>
              <a:rPr lang="es-ES" sz="4100" smtClean="0">
                <a:solidFill>
                  <a:srgbClr val="FF3300"/>
                </a:solidFill>
              </a:rPr>
              <a:t>SOLUCIÓN DE DESIGUALDADES</a:t>
            </a: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250825" y="836613"/>
            <a:ext cx="8280400" cy="13684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S" smtClean="0">
                <a:solidFill>
                  <a:srgbClr val="FF3300"/>
                </a:solidFill>
              </a:rPr>
              <a:t>3.</a:t>
            </a:r>
            <a:r>
              <a:rPr lang="es-ES" smtClean="0"/>
              <a:t> Resuelva la inecuaci</a:t>
            </a:r>
            <a:r>
              <a:rPr lang="es-CO" smtClean="0"/>
              <a:t>ón</a:t>
            </a:r>
            <a:r>
              <a:rPr lang="es-CO" sz="2200" smtClean="0"/>
              <a:t> </a:t>
            </a:r>
            <a:r>
              <a:rPr lang="es-ES" smtClean="0"/>
              <a:t>3+3x≤5x+1&lt;17+3x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2200" smtClean="0"/>
              <a:t>Como es una desigualdad doble con variable en las tres expresiones se debe separar así:</a:t>
            </a:r>
            <a:r>
              <a:rPr lang="es-ES" smtClean="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algn="just"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</p:txBody>
      </p:sp>
      <p:graphicFrame>
        <p:nvGraphicFramePr>
          <p:cNvPr id="21659" name="Group 155"/>
          <p:cNvGraphicFramePr>
            <a:graphicFrameLocks noGrp="1"/>
          </p:cNvGraphicFramePr>
          <p:nvPr/>
        </p:nvGraphicFramePr>
        <p:xfrm>
          <a:off x="1547813" y="2492375"/>
          <a:ext cx="6096000" cy="312039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3+3x≤5x+1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Lado Izquierdo</a:t>
                      </a:r>
                    </a:p>
                  </a:txBody>
                  <a:tcPr horzOverflow="overflow">
                    <a:lnL>
                      <a:noFill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5x+1&lt;17+3x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Lado derecho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3-1≤5x-3x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Despeje de inc</a:t>
                      </a: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ógnita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 5x-3x &lt;17-1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Despeje de inc</a:t>
                      </a: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ógnita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2≤2x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Solución de términos semejantes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2x &lt;16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Solución de términos semejantes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1≤x</a:t>
                      </a: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Solución del lado izquierdo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x &lt;8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Solución del lado derecho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</a:rPr>
                        <a:t>La solución de la desigualdad es el intervalo semiabierto       [1,8)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31" name="Picture 149" descr="Ejemplo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5805488"/>
            <a:ext cx="7134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675</Words>
  <Application>Microsoft Office PowerPoint</Application>
  <PresentationFormat>Presentación en pantalla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Flujo</vt:lpstr>
      <vt:lpstr>Ecuación</vt:lpstr>
      <vt:lpstr>DESIGUALDADES E INECUACIONES</vt:lpstr>
      <vt:lpstr>DEFINICIONES</vt:lpstr>
      <vt:lpstr>CLASES DE INTERVALOS</vt:lpstr>
      <vt:lpstr>INECUACIÓN</vt:lpstr>
      <vt:lpstr>PROPIEDADES DE LAS DESIGUALDADES</vt:lpstr>
      <vt:lpstr>CLASIFICACIÓN DE DESIGUALDADES</vt:lpstr>
      <vt:lpstr>SOLUCIÓN DE DESIGUALDADES</vt:lpstr>
      <vt:lpstr>SOLUCIÓN DE DESIGUALDADES</vt:lpstr>
      <vt:lpstr>SOLUCIÓN DE DESIGUALDADES</vt:lpstr>
      <vt:lpstr>SOLUCIÓN DE DESIGUALDADES</vt:lpstr>
      <vt:lpstr>SOLUCIÓN DE DESIGUALDADES</vt:lpstr>
      <vt:lpstr>EJERCICIOS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DESIGUALDADES E INECUACIONES</dc:title>
  <dc:creator> </dc:creator>
  <cp:lastModifiedBy>User</cp:lastModifiedBy>
  <cp:revision>66</cp:revision>
  <dcterms:created xsi:type="dcterms:W3CDTF">2011-02-17T21:37:28Z</dcterms:created>
  <dcterms:modified xsi:type="dcterms:W3CDTF">2015-02-08T22:51:20Z</dcterms:modified>
</cp:coreProperties>
</file>